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28"/>
  </p:notesMasterIdLst>
  <p:handoutMasterIdLst>
    <p:handoutMasterId r:id="rId29"/>
  </p:handoutMasterIdLst>
  <p:sldIdLst>
    <p:sldId id="256" r:id="rId6"/>
    <p:sldId id="264" r:id="rId7"/>
    <p:sldId id="285" r:id="rId8"/>
    <p:sldId id="268" r:id="rId9"/>
    <p:sldId id="269" r:id="rId10"/>
    <p:sldId id="270" r:id="rId11"/>
    <p:sldId id="261" r:id="rId12"/>
    <p:sldId id="260" r:id="rId13"/>
    <p:sldId id="262" r:id="rId14"/>
    <p:sldId id="266" r:id="rId15"/>
    <p:sldId id="263" r:id="rId16"/>
    <p:sldId id="271" r:id="rId17"/>
    <p:sldId id="267" r:id="rId18"/>
    <p:sldId id="283" r:id="rId19"/>
    <p:sldId id="272" r:id="rId20"/>
    <p:sldId id="273" r:id="rId21"/>
    <p:sldId id="275" r:id="rId22"/>
    <p:sldId id="276" r:id="rId23"/>
    <p:sldId id="277" r:id="rId24"/>
    <p:sldId id="284" r:id="rId25"/>
    <p:sldId id="282" r:id="rId26"/>
    <p:sldId id="281" r:id="rId27"/>
  </p:sldIdLst>
  <p:sldSz cx="9144000" cy="6858000" type="screen4x3"/>
  <p:notesSz cx="7026275" cy="9312275"/>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84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2" autoAdjust="0"/>
    <p:restoredTop sz="79929" autoAdjust="0"/>
  </p:normalViewPr>
  <p:slideViewPr>
    <p:cSldViewPr>
      <p:cViewPr varScale="1">
        <p:scale>
          <a:sx n="58" d="100"/>
          <a:sy n="58" d="100"/>
        </p:scale>
        <p:origin x="-1710" y="-90"/>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7301011530863"/>
          <c:y val="0.13730465803843486"/>
          <c:w val="0.67004410906969958"/>
          <c:h val="0.7094740851359097"/>
        </c:manualLayout>
      </c:layout>
      <c:areaChart>
        <c:grouping val="stacked"/>
        <c:varyColors val="0"/>
        <c:ser>
          <c:idx val="2"/>
          <c:order val="0"/>
          <c:tx>
            <c:strRef>
              <c:f>CumulativeChart!$A$18</c:f>
              <c:strCache>
                <c:ptCount val="1"/>
                <c:pt idx="0">
                  <c:v>Supply Requirements (GWH)</c:v>
                </c:pt>
              </c:strCache>
            </c:strRef>
          </c:tx>
          <c:cat>
            <c:numRef>
              <c:f>CumulativeChart!$B$17:$M$17</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CumulativeChart!$B$18:$M$18</c:f>
              <c:numCache>
                <c:formatCode>_(* #,##0_);_(* \(#,##0\);_(* "-"??_);_(@_)</c:formatCode>
                <c:ptCount val="12"/>
                <c:pt idx="0">
                  <c:v>6178</c:v>
                </c:pt>
                <c:pt idx="1">
                  <c:v>6042</c:v>
                </c:pt>
                <c:pt idx="2">
                  <c:v>6042</c:v>
                </c:pt>
                <c:pt idx="3">
                  <c:v>6110</c:v>
                </c:pt>
                <c:pt idx="4">
                  <c:v>6155</c:v>
                </c:pt>
                <c:pt idx="5">
                  <c:v>6373</c:v>
                </c:pt>
                <c:pt idx="6">
                  <c:v>6274</c:v>
                </c:pt>
                <c:pt idx="7">
                  <c:v>6804.2212</c:v>
                </c:pt>
                <c:pt idx="8">
                  <c:v>6220.2247191011238</c:v>
                </c:pt>
                <c:pt idx="9">
                  <c:v>5987.6404494382023</c:v>
                </c:pt>
                <c:pt idx="10">
                  <c:v>6079.4382022471909</c:v>
                </c:pt>
                <c:pt idx="11">
                  <c:v>6186.4501972439302</c:v>
                </c:pt>
              </c:numCache>
            </c:numRef>
          </c:val>
        </c:ser>
        <c:ser>
          <c:idx val="0"/>
          <c:order val="1"/>
          <c:tx>
            <c:strRef>
              <c:f>CumulativeChart!$A$19</c:f>
              <c:strCache>
                <c:ptCount val="1"/>
                <c:pt idx="0">
                  <c:v>Efficiency Savings (GWH)</c:v>
                </c:pt>
              </c:strCache>
            </c:strRef>
          </c:tx>
          <c:spPr>
            <a:ln w="25400">
              <a:noFill/>
            </a:ln>
          </c:spPr>
          <c:cat>
            <c:numRef>
              <c:f>CumulativeChart!$B$17:$M$17</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CumulativeChart!$B$19:$M$19</c:f>
              <c:numCache>
                <c:formatCode>#,##0</c:formatCode>
                <c:ptCount val="12"/>
                <c:pt idx="0">
                  <c:v>26.672000000000001</c:v>
                </c:pt>
                <c:pt idx="1">
                  <c:v>67.257999999999996</c:v>
                </c:pt>
                <c:pt idx="2">
                  <c:v>112.252</c:v>
                </c:pt>
                <c:pt idx="3">
                  <c:v>166.81200000000001</c:v>
                </c:pt>
                <c:pt idx="4">
                  <c:v>222.17200000000003</c:v>
                </c:pt>
                <c:pt idx="5">
                  <c:v>284.173</c:v>
                </c:pt>
                <c:pt idx="6">
                  <c:v>346.49</c:v>
                </c:pt>
                <c:pt idx="7">
                  <c:v>458.22120000000001</c:v>
                </c:pt>
                <c:pt idx="8">
                  <c:v>612.51120000000003</c:v>
                </c:pt>
                <c:pt idx="9">
                  <c:v>705.61220000000003</c:v>
                </c:pt>
                <c:pt idx="10">
                  <c:v>826.57220000000007</c:v>
                </c:pt>
                <c:pt idx="11">
                  <c:v>948.09320000000002</c:v>
                </c:pt>
              </c:numCache>
            </c:numRef>
          </c:val>
        </c:ser>
        <c:dLbls>
          <c:showLegendKey val="0"/>
          <c:showVal val="0"/>
          <c:showCatName val="0"/>
          <c:showSerName val="0"/>
          <c:showPercent val="0"/>
          <c:showBubbleSize val="0"/>
        </c:dLbls>
        <c:axId val="112164864"/>
        <c:axId val="112166400"/>
      </c:areaChart>
      <c:catAx>
        <c:axId val="112164864"/>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12166400"/>
        <c:crosses val="autoZero"/>
        <c:auto val="1"/>
        <c:lblAlgn val="ctr"/>
        <c:lblOffset val="100"/>
        <c:tickLblSkip val="2"/>
        <c:noMultiLvlLbl val="0"/>
      </c:catAx>
      <c:valAx>
        <c:axId val="112166400"/>
        <c:scaling>
          <c:orientation val="minMax"/>
          <c:max val="7500"/>
          <c:min val="5500"/>
        </c:scaling>
        <c:delete val="0"/>
        <c:axPos val="l"/>
        <c:numFmt formatCode="_(* #,##0_);_(* \(#,##0\);_(* &quot;-&quot;??_);_(@_)"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12164864"/>
        <c:crosses val="autoZero"/>
        <c:crossBetween val="midCat"/>
      </c:valAx>
    </c:plotArea>
    <c:legend>
      <c:legendPos val="t"/>
      <c:layout>
        <c:manualLayout>
          <c:xMode val="edge"/>
          <c:yMode val="edge"/>
          <c:x val="0.28109611905307952"/>
          <c:y val="1.7543859649122806E-2"/>
          <c:w val="0.4151539127997349"/>
          <c:h val="0.1585140673205323"/>
        </c:manualLayout>
      </c:layout>
      <c:overlay val="0"/>
      <c:txPr>
        <a:bodyPr/>
        <a:lstStyle/>
        <a:p>
          <a:pPr>
            <a:defRPr sz="845" b="0" i="0" u="none" strike="noStrike" baseline="0">
              <a:solidFill>
                <a:srgbClr val="000000"/>
              </a:solidFill>
              <a:latin typeface="Calibri"/>
              <a:ea typeface="Calibri"/>
              <a:cs typeface="Calibri"/>
            </a:defRPr>
          </a:pPr>
          <a:endParaRPr lang="en-US"/>
        </a:p>
      </c:txPr>
    </c:legend>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a:lstStyle/>
          <a:p>
            <a:pPr>
              <a:defRPr/>
            </a:pPr>
            <a:r>
              <a:rPr lang="en-US"/>
              <a:t>Forecasted Savings vs.</a:t>
            </a:r>
            <a:r>
              <a:rPr lang="en-US" baseline="0"/>
              <a:t> Maximum Achievable</a:t>
            </a:r>
            <a:endParaRPr lang="en-US"/>
          </a:p>
        </c:rich>
      </c:tx>
      <c:layout/>
      <c:overlay val="0"/>
    </c:title>
    <c:autoTitleDeleted val="0"/>
    <c:plotArea>
      <c:layout/>
      <c:areaChart>
        <c:grouping val="standard"/>
        <c:varyColors val="0"/>
        <c:ser>
          <c:idx val="0"/>
          <c:order val="0"/>
          <c:tx>
            <c:v>DRP</c:v>
          </c:tx>
          <c:spPr>
            <a:solidFill>
              <a:schemeClr val="accent5">
                <a:lumMod val="60000"/>
                <a:lumOff val="40000"/>
              </a:schemeClr>
            </a:solidFill>
          </c:spPr>
          <c:cat>
            <c:numRef>
              <c:f>'EE Potential Forecast'!$A$5:$A$24</c:f>
              <c:numCache>
                <c:formatCode>General</c:formatCode>
                <c:ptCount val="20"/>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numCache>
            </c:numRef>
          </c:cat>
          <c:val>
            <c:numRef>
              <c:f>'EE Potential Forecast'!$I$5:$I$24</c:f>
              <c:numCache>
                <c:formatCode>_(* #,##0_);_(* \(#,##0\);_(* "-"??_);_(@_)</c:formatCode>
                <c:ptCount val="20"/>
                <c:pt idx="0">
                  <c:v>100.54354221712416</c:v>
                </c:pt>
                <c:pt idx="1">
                  <c:v>186.12844723850333</c:v>
                </c:pt>
                <c:pt idx="2">
                  <c:v>281.17773050440019</c:v>
                </c:pt>
                <c:pt idx="3">
                  <c:v>367.6647484618266</c:v>
                </c:pt>
                <c:pt idx="4">
                  <c:v>457.44732139998678</c:v>
                </c:pt>
                <c:pt idx="5">
                  <c:v>547.86921091307522</c:v>
                </c:pt>
                <c:pt idx="6">
                  <c:v>629.4948092218707</c:v>
                </c:pt>
                <c:pt idx="7">
                  <c:v>698.38227454059484</c:v>
                </c:pt>
                <c:pt idx="8">
                  <c:v>664.35178618909697</c:v>
                </c:pt>
                <c:pt idx="9">
                  <c:v>739.56735504749918</c:v>
                </c:pt>
                <c:pt idx="10">
                  <c:v>804.9969306556543</c:v>
                </c:pt>
                <c:pt idx="11">
                  <c:v>870.14605552353817</c:v>
                </c:pt>
                <c:pt idx="12">
                  <c:v>934.20409596050627</c:v>
                </c:pt>
                <c:pt idx="13">
                  <c:v>984.86237491426482</c:v>
                </c:pt>
                <c:pt idx="14">
                  <c:v>991.02785732371399</c:v>
                </c:pt>
                <c:pt idx="15">
                  <c:v>1005.9807190192969</c:v>
                </c:pt>
                <c:pt idx="16">
                  <c:v>1040.1149392366765</c:v>
                </c:pt>
                <c:pt idx="17">
                  <c:v>1064.9583311715639</c:v>
                </c:pt>
                <c:pt idx="18">
                  <c:v>1076.5700652929229</c:v>
                </c:pt>
                <c:pt idx="19">
                  <c:v>1080.6803374437677</c:v>
                </c:pt>
              </c:numCache>
            </c:numRef>
          </c:val>
        </c:ser>
        <c:ser>
          <c:idx val="1"/>
          <c:order val="1"/>
          <c:tx>
            <c:v>Max Achievable</c:v>
          </c:tx>
          <c:spPr>
            <a:solidFill>
              <a:schemeClr val="accent5">
                <a:lumMod val="60000"/>
                <a:lumOff val="40000"/>
                <a:alpha val="57000"/>
              </a:schemeClr>
            </a:solidFill>
            <a:ln w="25400">
              <a:noFill/>
            </a:ln>
          </c:spPr>
          <c:cat>
            <c:numRef>
              <c:f>'EE Potential Forecast'!$A$5:$A$24</c:f>
              <c:numCache>
                <c:formatCode>General</c:formatCode>
                <c:ptCount val="20"/>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numCache>
            </c:numRef>
          </c:cat>
          <c:val>
            <c:numRef>
              <c:f>'EE Potential Forecast'!$D$5:$D$24</c:f>
              <c:numCache>
                <c:formatCode>_(* #,##0_);_(* \(#,##0\);_(* "-"??_);_(@_)</c:formatCode>
                <c:ptCount val="20"/>
                <c:pt idx="0">
                  <c:v>201.86361024291523</c:v>
                </c:pt>
                <c:pt idx="1">
                  <c:v>445.12272588465498</c:v>
                </c:pt>
                <c:pt idx="2">
                  <c:v>714.87797916108673</c:v>
                </c:pt>
                <c:pt idx="3">
                  <c:v>982.82315909955958</c:v>
                </c:pt>
                <c:pt idx="4">
                  <c:v>1246.8165300521077</c:v>
                </c:pt>
                <c:pt idx="5">
                  <c:v>1502.4894161590514</c:v>
                </c:pt>
                <c:pt idx="6">
                  <c:v>1742.3506956824413</c:v>
                </c:pt>
                <c:pt idx="7">
                  <c:v>1966.0130203916019</c:v>
                </c:pt>
                <c:pt idx="8">
                  <c:v>1709.1667890678152</c:v>
                </c:pt>
                <c:pt idx="9">
                  <c:v>1844.7366605235461</c:v>
                </c:pt>
                <c:pt idx="10">
                  <c:v>1955.3895673875181</c:v>
                </c:pt>
                <c:pt idx="11">
                  <c:v>2067.0580747756221</c:v>
                </c:pt>
                <c:pt idx="12">
                  <c:v>2167.3236201146433</c:v>
                </c:pt>
                <c:pt idx="13">
                  <c:v>2260.1446177161902</c:v>
                </c:pt>
                <c:pt idx="14">
                  <c:v>2338.0871994513927</c:v>
                </c:pt>
                <c:pt idx="15">
                  <c:v>2351.8761137997608</c:v>
                </c:pt>
                <c:pt idx="16">
                  <c:v>2351.8294970475854</c:v>
                </c:pt>
                <c:pt idx="17">
                  <c:v>2345.3895572869278</c:v>
                </c:pt>
                <c:pt idx="18">
                  <c:v>2324.1920026544867</c:v>
                </c:pt>
                <c:pt idx="19">
                  <c:v>2316.7592845335803</c:v>
                </c:pt>
              </c:numCache>
            </c:numRef>
          </c:val>
        </c:ser>
        <c:dLbls>
          <c:showLegendKey val="0"/>
          <c:showVal val="0"/>
          <c:showCatName val="0"/>
          <c:showSerName val="0"/>
          <c:showPercent val="0"/>
          <c:showBubbleSize val="0"/>
        </c:dLbls>
        <c:axId val="111639936"/>
        <c:axId val="111678592"/>
      </c:areaChart>
      <c:catAx>
        <c:axId val="111639936"/>
        <c:scaling>
          <c:orientation val="minMax"/>
        </c:scaling>
        <c:delete val="0"/>
        <c:axPos val="b"/>
        <c:numFmt formatCode="General" sourceLinked="1"/>
        <c:majorTickMark val="none"/>
        <c:minorTickMark val="none"/>
        <c:tickLblPos val="nextTo"/>
        <c:crossAx val="111678592"/>
        <c:crosses val="autoZero"/>
        <c:auto val="1"/>
        <c:lblAlgn val="ctr"/>
        <c:lblOffset val="100"/>
        <c:noMultiLvlLbl val="0"/>
      </c:catAx>
      <c:valAx>
        <c:axId val="111678592"/>
        <c:scaling>
          <c:orientation val="minMax"/>
        </c:scaling>
        <c:delete val="0"/>
        <c:axPos val="l"/>
        <c:majorGridlines/>
        <c:numFmt formatCode="_(* #,##0_);_(* \(#,##0\);_(* &quot;-&quot;??_);_(@_)" sourceLinked="1"/>
        <c:majorTickMark val="none"/>
        <c:minorTickMark val="none"/>
        <c:tickLblPos val="nextTo"/>
        <c:crossAx val="111639936"/>
        <c:crosses val="autoZero"/>
        <c:crossBetween val="midCat"/>
      </c:valAx>
    </c:plotArea>
    <c:legend>
      <c:legendPos val="t"/>
      <c:layout/>
      <c:overlay val="0"/>
      <c:spPr>
        <a:solidFill>
          <a:schemeClr val="accent5">
            <a:lumMod val="75000"/>
            <a:alpha val="11000"/>
          </a:schemeClr>
        </a:solidFill>
      </c:spPr>
    </c:legend>
    <c:plotVisOnly val="1"/>
    <c:dispBlanksAs val="zero"/>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979930" y="0"/>
            <a:ext cx="3044719" cy="465614"/>
          </a:xfrm>
          <a:prstGeom prst="rect">
            <a:avLst/>
          </a:prstGeom>
        </p:spPr>
        <p:txBody>
          <a:bodyPr vert="horz" lIns="93360" tIns="46680" rIns="93360" bIns="46680" rtlCol="0"/>
          <a:lstStyle>
            <a:lvl1pPr algn="r">
              <a:defRPr sz="1200" smtClean="0"/>
            </a:lvl1pPr>
          </a:lstStyle>
          <a:p>
            <a:pPr>
              <a:defRPr/>
            </a:pPr>
            <a:fld id="{645874DE-B388-442E-804C-EA88D27BAFD2}" type="datetimeFigureOut">
              <a:rPr lang="en-US"/>
              <a:pPr>
                <a:defRPr/>
              </a:pPr>
              <a:t>4/12/2012</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60" tIns="46680" rIns="93360" bIns="4668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60" tIns="46680" rIns="93360" bIns="46680" rtlCol="0" anchor="b"/>
          <a:lstStyle>
            <a:lvl1pPr algn="r">
              <a:defRPr sz="1200" smtClean="0"/>
            </a:lvl1pPr>
          </a:lstStyle>
          <a:p>
            <a:pPr>
              <a:defRPr/>
            </a:pPr>
            <a:fld id="{ACFE0EC3-9627-4846-8C11-61ED2918B95A}" type="slidenum">
              <a:rPr lang="en-US"/>
              <a:pPr>
                <a:defRPr/>
              </a:pPr>
              <a:t>‹#›</a:t>
            </a:fld>
            <a:endParaRPr lang="en-US"/>
          </a:p>
        </p:txBody>
      </p:sp>
    </p:spTree>
    <p:extLst>
      <p:ext uri="{BB962C8B-B14F-4D97-AF65-F5344CB8AC3E}">
        <p14:creationId xmlns:p14="http://schemas.microsoft.com/office/powerpoint/2010/main" val="112971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44719" cy="465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60" tIns="46680" rIns="93360" bIns="4668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979930" y="0"/>
            <a:ext cx="3044719" cy="465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60" tIns="46680" rIns="93360" bIns="46680" numCol="1" anchor="t" anchorCtr="0" compatLnSpc="1">
            <a:prstTxWarp prst="textNoShape">
              <a:avLst/>
            </a:prstTxWarp>
          </a:bodyPr>
          <a:lstStyle>
            <a:lvl1pPr algn="r">
              <a:defRPr sz="120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84275" y="698500"/>
            <a:ext cx="4657725" cy="34925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702628" y="4423331"/>
            <a:ext cx="5621020" cy="419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60" tIns="46680" rIns="93360" bIns="466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45045"/>
            <a:ext cx="3044719" cy="465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60" tIns="46680" rIns="93360" bIns="4668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979930" y="8845045"/>
            <a:ext cx="3044719" cy="465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60" tIns="46680" rIns="93360" bIns="46680" numCol="1" anchor="b" anchorCtr="0" compatLnSpc="1">
            <a:prstTxWarp prst="textNoShape">
              <a:avLst/>
            </a:prstTxWarp>
          </a:bodyPr>
          <a:lstStyle>
            <a:lvl1pPr algn="r">
              <a:defRPr sz="1200"/>
            </a:lvl1pPr>
          </a:lstStyle>
          <a:p>
            <a:pPr>
              <a:defRPr/>
            </a:pPr>
            <a:fld id="{B2166A16-CBFD-4D77-A4C5-3C704D20FD42}" type="slidenum">
              <a:rPr lang="en-US"/>
              <a:pPr>
                <a:defRPr/>
              </a:pPr>
              <a:t>‹#›</a:t>
            </a:fld>
            <a:endParaRPr lang="en-US"/>
          </a:p>
        </p:txBody>
      </p:sp>
    </p:spTree>
    <p:extLst>
      <p:ext uri="{BB962C8B-B14F-4D97-AF65-F5344CB8AC3E}">
        <p14:creationId xmlns:p14="http://schemas.microsoft.com/office/powerpoint/2010/main" val="39965799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500">
                <a:solidFill>
                  <a:schemeClr val="tx1"/>
                </a:solidFill>
                <a:latin typeface="Times" charset="0"/>
              </a:defRPr>
            </a:lvl1pPr>
            <a:lvl2pPr marL="758552" indent="-291751">
              <a:defRPr sz="2500">
                <a:solidFill>
                  <a:schemeClr val="tx1"/>
                </a:solidFill>
                <a:latin typeface="Times" charset="0"/>
              </a:defRPr>
            </a:lvl2pPr>
            <a:lvl3pPr marL="1167003" indent="-233401">
              <a:defRPr sz="2500">
                <a:solidFill>
                  <a:schemeClr val="tx1"/>
                </a:solidFill>
                <a:latin typeface="Times" charset="0"/>
              </a:defRPr>
            </a:lvl3pPr>
            <a:lvl4pPr marL="1633804" indent="-233401">
              <a:defRPr sz="2500">
                <a:solidFill>
                  <a:schemeClr val="tx1"/>
                </a:solidFill>
                <a:latin typeface="Times" charset="0"/>
              </a:defRPr>
            </a:lvl4pPr>
            <a:lvl5pPr marL="2100605" indent="-233401">
              <a:defRPr sz="2500">
                <a:solidFill>
                  <a:schemeClr val="tx1"/>
                </a:solidFill>
                <a:latin typeface="Times" charset="0"/>
              </a:defRPr>
            </a:lvl5pPr>
            <a:lvl6pPr marL="2567407" indent="-233401" eaLnBrk="0" fontAlgn="base" hangingPunct="0">
              <a:spcBef>
                <a:spcPct val="0"/>
              </a:spcBef>
              <a:spcAft>
                <a:spcPct val="0"/>
              </a:spcAft>
              <a:defRPr sz="2500">
                <a:solidFill>
                  <a:schemeClr val="tx1"/>
                </a:solidFill>
                <a:latin typeface="Times" charset="0"/>
              </a:defRPr>
            </a:lvl6pPr>
            <a:lvl7pPr marL="3034208" indent="-233401" eaLnBrk="0" fontAlgn="base" hangingPunct="0">
              <a:spcBef>
                <a:spcPct val="0"/>
              </a:spcBef>
              <a:spcAft>
                <a:spcPct val="0"/>
              </a:spcAft>
              <a:defRPr sz="2500">
                <a:solidFill>
                  <a:schemeClr val="tx1"/>
                </a:solidFill>
                <a:latin typeface="Times" charset="0"/>
              </a:defRPr>
            </a:lvl7pPr>
            <a:lvl8pPr marL="3501009" indent="-233401" eaLnBrk="0" fontAlgn="base" hangingPunct="0">
              <a:spcBef>
                <a:spcPct val="0"/>
              </a:spcBef>
              <a:spcAft>
                <a:spcPct val="0"/>
              </a:spcAft>
              <a:defRPr sz="2500">
                <a:solidFill>
                  <a:schemeClr val="tx1"/>
                </a:solidFill>
                <a:latin typeface="Times" charset="0"/>
              </a:defRPr>
            </a:lvl8pPr>
            <a:lvl9pPr marL="3967810" indent="-233401" eaLnBrk="0" fontAlgn="base" hangingPunct="0">
              <a:spcBef>
                <a:spcPct val="0"/>
              </a:spcBef>
              <a:spcAft>
                <a:spcPct val="0"/>
              </a:spcAft>
              <a:defRPr sz="2500">
                <a:solidFill>
                  <a:schemeClr val="tx1"/>
                </a:solidFill>
                <a:latin typeface="Times" charset="0"/>
              </a:defRPr>
            </a:lvl9pPr>
          </a:lstStyle>
          <a:p>
            <a:fld id="{FF493030-C8A4-4568-9480-2425B83BDC42}" type="slidenum">
              <a:rPr lang="en-US" sz="1200"/>
              <a:pPr/>
              <a:t>1</a:t>
            </a:fld>
            <a:endParaRPr lang="en-US"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500">
                <a:solidFill>
                  <a:schemeClr val="tx1"/>
                </a:solidFill>
                <a:latin typeface="Times" charset="0"/>
              </a:defRPr>
            </a:lvl1pPr>
            <a:lvl2pPr marL="758552" indent="-291751">
              <a:defRPr sz="2500">
                <a:solidFill>
                  <a:schemeClr val="tx1"/>
                </a:solidFill>
                <a:latin typeface="Times" charset="0"/>
              </a:defRPr>
            </a:lvl2pPr>
            <a:lvl3pPr marL="1167003" indent="-233401">
              <a:defRPr sz="2500">
                <a:solidFill>
                  <a:schemeClr val="tx1"/>
                </a:solidFill>
                <a:latin typeface="Times" charset="0"/>
              </a:defRPr>
            </a:lvl3pPr>
            <a:lvl4pPr marL="1633804" indent="-233401">
              <a:defRPr sz="2500">
                <a:solidFill>
                  <a:schemeClr val="tx1"/>
                </a:solidFill>
                <a:latin typeface="Times" charset="0"/>
              </a:defRPr>
            </a:lvl4pPr>
            <a:lvl5pPr marL="2100605" indent="-233401">
              <a:defRPr sz="2500">
                <a:solidFill>
                  <a:schemeClr val="tx1"/>
                </a:solidFill>
                <a:latin typeface="Times" charset="0"/>
              </a:defRPr>
            </a:lvl5pPr>
            <a:lvl6pPr marL="2567407" indent="-233401" eaLnBrk="0" fontAlgn="base" hangingPunct="0">
              <a:spcBef>
                <a:spcPct val="0"/>
              </a:spcBef>
              <a:spcAft>
                <a:spcPct val="0"/>
              </a:spcAft>
              <a:defRPr sz="2500">
                <a:solidFill>
                  <a:schemeClr val="tx1"/>
                </a:solidFill>
                <a:latin typeface="Times" charset="0"/>
              </a:defRPr>
            </a:lvl6pPr>
            <a:lvl7pPr marL="3034208" indent="-233401" eaLnBrk="0" fontAlgn="base" hangingPunct="0">
              <a:spcBef>
                <a:spcPct val="0"/>
              </a:spcBef>
              <a:spcAft>
                <a:spcPct val="0"/>
              </a:spcAft>
              <a:defRPr sz="2500">
                <a:solidFill>
                  <a:schemeClr val="tx1"/>
                </a:solidFill>
                <a:latin typeface="Times" charset="0"/>
              </a:defRPr>
            </a:lvl7pPr>
            <a:lvl8pPr marL="3501009" indent="-233401" eaLnBrk="0" fontAlgn="base" hangingPunct="0">
              <a:spcBef>
                <a:spcPct val="0"/>
              </a:spcBef>
              <a:spcAft>
                <a:spcPct val="0"/>
              </a:spcAft>
              <a:defRPr sz="2500">
                <a:solidFill>
                  <a:schemeClr val="tx1"/>
                </a:solidFill>
                <a:latin typeface="Times" charset="0"/>
              </a:defRPr>
            </a:lvl8pPr>
            <a:lvl9pPr marL="3967810" indent="-233401" eaLnBrk="0" fontAlgn="base" hangingPunct="0">
              <a:spcBef>
                <a:spcPct val="0"/>
              </a:spcBef>
              <a:spcAft>
                <a:spcPct val="0"/>
              </a:spcAft>
              <a:defRPr sz="2500">
                <a:solidFill>
                  <a:schemeClr val="tx1"/>
                </a:solidFill>
                <a:latin typeface="Times" charset="0"/>
              </a:defRPr>
            </a:lvl9pPr>
          </a:lstStyle>
          <a:p>
            <a:fld id="{F87D53E9-43E7-4201-A961-838D9A268B10}" type="slidenum">
              <a:rPr lang="en-US" sz="1200"/>
              <a:pPr/>
              <a:t>10</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latin typeface="Arial" charset="0"/>
              </a:rPr>
              <a:t>This graph provides the context of our adopted Demand</a:t>
            </a:r>
            <a:r>
              <a:rPr lang="en-US" b="0" baseline="0" dirty="0" smtClean="0">
                <a:latin typeface="Arial" charset="0"/>
              </a:rPr>
              <a:t> Resource Plan, against the economically Maximum Achievement savings.  </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500">
                <a:solidFill>
                  <a:schemeClr val="tx1"/>
                </a:solidFill>
                <a:latin typeface="Times" charset="0"/>
              </a:defRPr>
            </a:lvl1pPr>
            <a:lvl2pPr marL="758552" indent="-291751">
              <a:defRPr sz="2500">
                <a:solidFill>
                  <a:schemeClr val="tx1"/>
                </a:solidFill>
                <a:latin typeface="Times" charset="0"/>
              </a:defRPr>
            </a:lvl2pPr>
            <a:lvl3pPr marL="1167003" indent="-233401">
              <a:defRPr sz="2500">
                <a:solidFill>
                  <a:schemeClr val="tx1"/>
                </a:solidFill>
                <a:latin typeface="Times" charset="0"/>
              </a:defRPr>
            </a:lvl3pPr>
            <a:lvl4pPr marL="1633804" indent="-233401">
              <a:defRPr sz="2500">
                <a:solidFill>
                  <a:schemeClr val="tx1"/>
                </a:solidFill>
                <a:latin typeface="Times" charset="0"/>
              </a:defRPr>
            </a:lvl4pPr>
            <a:lvl5pPr marL="2100605" indent="-233401">
              <a:defRPr sz="2500">
                <a:solidFill>
                  <a:schemeClr val="tx1"/>
                </a:solidFill>
                <a:latin typeface="Times" charset="0"/>
              </a:defRPr>
            </a:lvl5pPr>
            <a:lvl6pPr marL="2567407" indent="-233401" eaLnBrk="0" fontAlgn="base" hangingPunct="0">
              <a:spcBef>
                <a:spcPct val="0"/>
              </a:spcBef>
              <a:spcAft>
                <a:spcPct val="0"/>
              </a:spcAft>
              <a:defRPr sz="2500">
                <a:solidFill>
                  <a:schemeClr val="tx1"/>
                </a:solidFill>
                <a:latin typeface="Times" charset="0"/>
              </a:defRPr>
            </a:lvl6pPr>
            <a:lvl7pPr marL="3034208" indent="-233401" eaLnBrk="0" fontAlgn="base" hangingPunct="0">
              <a:spcBef>
                <a:spcPct val="0"/>
              </a:spcBef>
              <a:spcAft>
                <a:spcPct val="0"/>
              </a:spcAft>
              <a:defRPr sz="2500">
                <a:solidFill>
                  <a:schemeClr val="tx1"/>
                </a:solidFill>
                <a:latin typeface="Times" charset="0"/>
              </a:defRPr>
            </a:lvl7pPr>
            <a:lvl8pPr marL="3501009" indent="-233401" eaLnBrk="0" fontAlgn="base" hangingPunct="0">
              <a:spcBef>
                <a:spcPct val="0"/>
              </a:spcBef>
              <a:spcAft>
                <a:spcPct val="0"/>
              </a:spcAft>
              <a:defRPr sz="2500">
                <a:solidFill>
                  <a:schemeClr val="tx1"/>
                </a:solidFill>
                <a:latin typeface="Times" charset="0"/>
              </a:defRPr>
            </a:lvl8pPr>
            <a:lvl9pPr marL="3967810" indent="-233401" eaLnBrk="0" fontAlgn="base" hangingPunct="0">
              <a:spcBef>
                <a:spcPct val="0"/>
              </a:spcBef>
              <a:spcAft>
                <a:spcPct val="0"/>
              </a:spcAft>
              <a:defRPr sz="2500">
                <a:solidFill>
                  <a:schemeClr val="tx1"/>
                </a:solidFill>
                <a:latin typeface="Times" charset="0"/>
              </a:defRPr>
            </a:lvl9pPr>
          </a:lstStyle>
          <a:p>
            <a:fld id="{F87D53E9-43E7-4201-A961-838D9A268B10}" type="slidenum">
              <a:rPr lang="en-US" sz="1200"/>
              <a:pPr/>
              <a:t>11</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US" sz="1400" dirty="0"/>
              <a:t>Emphasis here is that the 20 year focus also informs our short-term priorities by highlighting where we need to move to obtain savings and bring value in the future.  Clearly on the residential side a conscious focus on water heating and kitchen and laundry products </a:t>
            </a:r>
            <a:r>
              <a:rPr lang="en-US" sz="1400" dirty="0" smtClean="0"/>
              <a:t>would look appropriate to consider</a:t>
            </a:r>
            <a:r>
              <a:rPr lang="en-US" sz="1400" baseline="0" dirty="0" smtClean="0"/>
              <a:t> even on the shorter-term planning cycles in order to begin preparing.</a:t>
            </a:r>
            <a:endParaRPr lang="en-US" sz="14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500">
                <a:solidFill>
                  <a:schemeClr val="tx1"/>
                </a:solidFill>
                <a:latin typeface="Times" charset="0"/>
              </a:defRPr>
            </a:lvl1pPr>
            <a:lvl2pPr marL="758552" indent="-291751">
              <a:defRPr sz="2500">
                <a:solidFill>
                  <a:schemeClr val="tx1"/>
                </a:solidFill>
                <a:latin typeface="Times" charset="0"/>
              </a:defRPr>
            </a:lvl2pPr>
            <a:lvl3pPr marL="1167003" indent="-233401">
              <a:defRPr sz="2500">
                <a:solidFill>
                  <a:schemeClr val="tx1"/>
                </a:solidFill>
                <a:latin typeface="Times" charset="0"/>
              </a:defRPr>
            </a:lvl3pPr>
            <a:lvl4pPr marL="1633804" indent="-233401">
              <a:defRPr sz="2500">
                <a:solidFill>
                  <a:schemeClr val="tx1"/>
                </a:solidFill>
                <a:latin typeface="Times" charset="0"/>
              </a:defRPr>
            </a:lvl4pPr>
            <a:lvl5pPr marL="2100605" indent="-233401">
              <a:defRPr sz="2500">
                <a:solidFill>
                  <a:schemeClr val="tx1"/>
                </a:solidFill>
                <a:latin typeface="Times" charset="0"/>
              </a:defRPr>
            </a:lvl5pPr>
            <a:lvl6pPr marL="2567407" indent="-233401" eaLnBrk="0" fontAlgn="base" hangingPunct="0">
              <a:spcBef>
                <a:spcPct val="0"/>
              </a:spcBef>
              <a:spcAft>
                <a:spcPct val="0"/>
              </a:spcAft>
              <a:defRPr sz="2500">
                <a:solidFill>
                  <a:schemeClr val="tx1"/>
                </a:solidFill>
                <a:latin typeface="Times" charset="0"/>
              </a:defRPr>
            </a:lvl6pPr>
            <a:lvl7pPr marL="3034208" indent="-233401" eaLnBrk="0" fontAlgn="base" hangingPunct="0">
              <a:spcBef>
                <a:spcPct val="0"/>
              </a:spcBef>
              <a:spcAft>
                <a:spcPct val="0"/>
              </a:spcAft>
              <a:defRPr sz="2500">
                <a:solidFill>
                  <a:schemeClr val="tx1"/>
                </a:solidFill>
                <a:latin typeface="Times" charset="0"/>
              </a:defRPr>
            </a:lvl7pPr>
            <a:lvl8pPr marL="3501009" indent="-233401" eaLnBrk="0" fontAlgn="base" hangingPunct="0">
              <a:spcBef>
                <a:spcPct val="0"/>
              </a:spcBef>
              <a:spcAft>
                <a:spcPct val="0"/>
              </a:spcAft>
              <a:defRPr sz="2500">
                <a:solidFill>
                  <a:schemeClr val="tx1"/>
                </a:solidFill>
                <a:latin typeface="Times" charset="0"/>
              </a:defRPr>
            </a:lvl8pPr>
            <a:lvl9pPr marL="3967810" indent="-233401" eaLnBrk="0" fontAlgn="base" hangingPunct="0">
              <a:spcBef>
                <a:spcPct val="0"/>
              </a:spcBef>
              <a:spcAft>
                <a:spcPct val="0"/>
              </a:spcAft>
              <a:defRPr sz="2500">
                <a:solidFill>
                  <a:schemeClr val="tx1"/>
                </a:solidFill>
                <a:latin typeface="Times" charset="0"/>
              </a:defRPr>
            </a:lvl9pPr>
          </a:lstStyle>
          <a:p>
            <a:fld id="{F87D53E9-43E7-4201-A961-838D9A268B10}" type="slidenum">
              <a:rPr lang="en-US" sz="1200"/>
              <a:pPr/>
              <a:t>12</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US" sz="1400" dirty="0" smtClean="0"/>
              <a:t>Another</a:t>
            </a:r>
            <a:r>
              <a:rPr lang="en-US" sz="1400" baseline="0" dirty="0" smtClean="0"/>
              <a:t> aspect the max achievable savings potential highlights, is the greater variety of efficiency options available to the customer.  To simply promote these options to our customers through traditional program rollouts without context and assistance to our customers would be overwhelming for them.  Ultimately confusion on what to do next at the customer level is our greatest threat.  This is where new approaches to serving our customer have taken hold at Efficiency </a:t>
            </a:r>
            <a:r>
              <a:rPr lang="en-US" sz="1400" baseline="0" dirty="0" err="1" smtClean="0"/>
              <a:t>vermont</a:t>
            </a:r>
            <a:r>
              <a:rPr lang="en-US" sz="1400" baseline="0" dirty="0" smtClean="0"/>
              <a:t>, and surprisingly are beginning to challenge some of our basic assumptions.</a:t>
            </a:r>
            <a:endParaRPr lang="en-US" sz="14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500">
                <a:solidFill>
                  <a:schemeClr val="tx1"/>
                </a:solidFill>
                <a:latin typeface="Times" charset="0"/>
              </a:defRPr>
            </a:lvl1pPr>
            <a:lvl2pPr marL="758552" indent="-291751">
              <a:defRPr sz="2500">
                <a:solidFill>
                  <a:schemeClr val="tx1"/>
                </a:solidFill>
                <a:latin typeface="Times" charset="0"/>
              </a:defRPr>
            </a:lvl2pPr>
            <a:lvl3pPr marL="1167003" indent="-233401">
              <a:defRPr sz="2500">
                <a:solidFill>
                  <a:schemeClr val="tx1"/>
                </a:solidFill>
                <a:latin typeface="Times" charset="0"/>
              </a:defRPr>
            </a:lvl3pPr>
            <a:lvl4pPr marL="1633804" indent="-233401">
              <a:defRPr sz="2500">
                <a:solidFill>
                  <a:schemeClr val="tx1"/>
                </a:solidFill>
                <a:latin typeface="Times" charset="0"/>
              </a:defRPr>
            </a:lvl4pPr>
            <a:lvl5pPr marL="2100605" indent="-233401">
              <a:defRPr sz="2500">
                <a:solidFill>
                  <a:schemeClr val="tx1"/>
                </a:solidFill>
                <a:latin typeface="Times" charset="0"/>
              </a:defRPr>
            </a:lvl5pPr>
            <a:lvl6pPr marL="2567407" indent="-233401" eaLnBrk="0" fontAlgn="base" hangingPunct="0">
              <a:spcBef>
                <a:spcPct val="0"/>
              </a:spcBef>
              <a:spcAft>
                <a:spcPct val="0"/>
              </a:spcAft>
              <a:defRPr sz="2500">
                <a:solidFill>
                  <a:schemeClr val="tx1"/>
                </a:solidFill>
                <a:latin typeface="Times" charset="0"/>
              </a:defRPr>
            </a:lvl6pPr>
            <a:lvl7pPr marL="3034208" indent="-233401" eaLnBrk="0" fontAlgn="base" hangingPunct="0">
              <a:spcBef>
                <a:spcPct val="0"/>
              </a:spcBef>
              <a:spcAft>
                <a:spcPct val="0"/>
              </a:spcAft>
              <a:defRPr sz="2500">
                <a:solidFill>
                  <a:schemeClr val="tx1"/>
                </a:solidFill>
                <a:latin typeface="Times" charset="0"/>
              </a:defRPr>
            </a:lvl7pPr>
            <a:lvl8pPr marL="3501009" indent="-233401" eaLnBrk="0" fontAlgn="base" hangingPunct="0">
              <a:spcBef>
                <a:spcPct val="0"/>
              </a:spcBef>
              <a:spcAft>
                <a:spcPct val="0"/>
              </a:spcAft>
              <a:defRPr sz="2500">
                <a:solidFill>
                  <a:schemeClr val="tx1"/>
                </a:solidFill>
                <a:latin typeface="Times" charset="0"/>
              </a:defRPr>
            </a:lvl8pPr>
            <a:lvl9pPr marL="3967810" indent="-233401" eaLnBrk="0" fontAlgn="base" hangingPunct="0">
              <a:spcBef>
                <a:spcPct val="0"/>
              </a:spcBef>
              <a:spcAft>
                <a:spcPct val="0"/>
              </a:spcAft>
              <a:defRPr sz="2500">
                <a:solidFill>
                  <a:schemeClr val="tx1"/>
                </a:solidFill>
                <a:latin typeface="Times" charset="0"/>
              </a:defRPr>
            </a:lvl9pPr>
          </a:lstStyle>
          <a:p>
            <a:fld id="{F87D53E9-43E7-4201-A961-838D9A268B10}" type="slidenum">
              <a:rPr lang="en-US" sz="1200"/>
              <a:pPr/>
              <a:t>13</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crudely represents how are various approaches to the market and our customers translates</a:t>
            </a:r>
            <a:r>
              <a:rPr lang="en-US" baseline="0" dirty="0" smtClean="0"/>
              <a:t> into reaching our potential savings.  Even without adopting the maximum </a:t>
            </a:r>
            <a:r>
              <a:rPr lang="en-US" baseline="0" dirty="0" err="1" smtClean="0"/>
              <a:t>acheivable</a:t>
            </a:r>
            <a:r>
              <a:rPr lang="en-US" baseline="0" dirty="0" smtClean="0"/>
              <a:t> Demand Resource Plan, we must adopt new approaches to reach our goals and keep the low hanging fruit coming.</a:t>
            </a:r>
            <a:endParaRPr lang="en-US" dirty="0"/>
          </a:p>
        </p:txBody>
      </p:sp>
      <p:sp>
        <p:nvSpPr>
          <p:cNvPr id="4" name="Slide Number Placeholder 3"/>
          <p:cNvSpPr>
            <a:spLocks noGrp="1"/>
          </p:cNvSpPr>
          <p:nvPr>
            <p:ph type="sldNum" sz="quarter" idx="10"/>
          </p:nvPr>
        </p:nvSpPr>
        <p:spPr/>
        <p:txBody>
          <a:bodyPr/>
          <a:lstStyle/>
          <a:p>
            <a:pPr>
              <a:defRPr/>
            </a:pPr>
            <a:fld id="{B2166A16-CBFD-4D77-A4C5-3C704D20FD42}" type="slidenum">
              <a:rPr lang="en-US" smtClean="0"/>
              <a:pPr>
                <a:defRPr/>
              </a:pPr>
              <a:t>14</a:t>
            </a:fld>
            <a:endParaRPr lang="en-US"/>
          </a:p>
        </p:txBody>
      </p:sp>
    </p:spTree>
    <p:extLst>
      <p:ext uri="{BB962C8B-B14F-4D97-AF65-F5344CB8AC3E}">
        <p14:creationId xmlns:p14="http://schemas.microsoft.com/office/powerpoint/2010/main" val="1987840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500">
                <a:solidFill>
                  <a:schemeClr val="tx1"/>
                </a:solidFill>
                <a:latin typeface="Times" charset="0"/>
              </a:defRPr>
            </a:lvl1pPr>
            <a:lvl2pPr marL="758552" indent="-291751">
              <a:defRPr sz="2500">
                <a:solidFill>
                  <a:schemeClr val="tx1"/>
                </a:solidFill>
                <a:latin typeface="Times" charset="0"/>
              </a:defRPr>
            </a:lvl2pPr>
            <a:lvl3pPr marL="1167003" indent="-233401">
              <a:defRPr sz="2500">
                <a:solidFill>
                  <a:schemeClr val="tx1"/>
                </a:solidFill>
                <a:latin typeface="Times" charset="0"/>
              </a:defRPr>
            </a:lvl3pPr>
            <a:lvl4pPr marL="1633804" indent="-233401">
              <a:defRPr sz="2500">
                <a:solidFill>
                  <a:schemeClr val="tx1"/>
                </a:solidFill>
                <a:latin typeface="Times" charset="0"/>
              </a:defRPr>
            </a:lvl4pPr>
            <a:lvl5pPr marL="2100605" indent="-233401">
              <a:defRPr sz="2500">
                <a:solidFill>
                  <a:schemeClr val="tx1"/>
                </a:solidFill>
                <a:latin typeface="Times" charset="0"/>
              </a:defRPr>
            </a:lvl5pPr>
            <a:lvl6pPr marL="2567407" indent="-233401" eaLnBrk="0" fontAlgn="base" hangingPunct="0">
              <a:spcBef>
                <a:spcPct val="0"/>
              </a:spcBef>
              <a:spcAft>
                <a:spcPct val="0"/>
              </a:spcAft>
              <a:defRPr sz="2500">
                <a:solidFill>
                  <a:schemeClr val="tx1"/>
                </a:solidFill>
                <a:latin typeface="Times" charset="0"/>
              </a:defRPr>
            </a:lvl6pPr>
            <a:lvl7pPr marL="3034208" indent="-233401" eaLnBrk="0" fontAlgn="base" hangingPunct="0">
              <a:spcBef>
                <a:spcPct val="0"/>
              </a:spcBef>
              <a:spcAft>
                <a:spcPct val="0"/>
              </a:spcAft>
              <a:defRPr sz="2500">
                <a:solidFill>
                  <a:schemeClr val="tx1"/>
                </a:solidFill>
                <a:latin typeface="Times" charset="0"/>
              </a:defRPr>
            </a:lvl7pPr>
            <a:lvl8pPr marL="3501009" indent="-233401" eaLnBrk="0" fontAlgn="base" hangingPunct="0">
              <a:spcBef>
                <a:spcPct val="0"/>
              </a:spcBef>
              <a:spcAft>
                <a:spcPct val="0"/>
              </a:spcAft>
              <a:defRPr sz="2500">
                <a:solidFill>
                  <a:schemeClr val="tx1"/>
                </a:solidFill>
                <a:latin typeface="Times" charset="0"/>
              </a:defRPr>
            </a:lvl8pPr>
            <a:lvl9pPr marL="3967810" indent="-233401" eaLnBrk="0" fontAlgn="base" hangingPunct="0">
              <a:spcBef>
                <a:spcPct val="0"/>
              </a:spcBef>
              <a:spcAft>
                <a:spcPct val="0"/>
              </a:spcAft>
              <a:defRPr sz="2500">
                <a:solidFill>
                  <a:schemeClr val="tx1"/>
                </a:solidFill>
                <a:latin typeface="Times" charset="0"/>
              </a:defRPr>
            </a:lvl9pPr>
          </a:lstStyle>
          <a:p>
            <a:fld id="{F87D53E9-43E7-4201-A961-838D9A268B10}" type="slidenum">
              <a:rPr lang="en-US" sz="1200"/>
              <a:pPr/>
              <a:t>15</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lvl="1">
              <a:lnSpc>
                <a:spcPct val="90000"/>
              </a:lnSpc>
              <a:buFont typeface="Arial" pitchFamily="34" charset="0"/>
              <a:buChar char="•"/>
            </a:pPr>
            <a:r>
              <a:rPr lang="en-US" sz="1400" dirty="0" smtClean="0">
                <a:latin typeface="Times New Roman" pitchFamily="18" charset="0"/>
                <a:cs typeface="Times New Roman" pitchFamily="18" charset="0"/>
              </a:rPr>
              <a:t>To put a finer point on this progression – I use a</a:t>
            </a:r>
            <a:r>
              <a:rPr lang="en-US" sz="1400" baseline="0" dirty="0" smtClean="0">
                <a:latin typeface="Times New Roman" pitchFamily="18" charset="0"/>
                <a:cs typeface="Times New Roman" pitchFamily="18" charset="0"/>
              </a:rPr>
              <a:t> hypothetical approach (mostly) to how we may </a:t>
            </a:r>
            <a:r>
              <a:rPr lang="en-US" sz="1400" baseline="0" dirty="0" smtClean="0">
                <a:latin typeface="Times New Roman" pitchFamily="18" charset="0"/>
                <a:cs typeface="Times New Roman" pitchFamily="18" charset="0"/>
              </a:rPr>
              <a:t>interface </a:t>
            </a:r>
            <a:r>
              <a:rPr lang="en-US" sz="1400" baseline="0" dirty="0" smtClean="0">
                <a:latin typeface="Times New Roman" pitchFamily="18" charset="0"/>
                <a:cs typeface="Times New Roman" pitchFamily="18" charset="0"/>
              </a:rPr>
              <a:t>with the University of Vermont.</a:t>
            </a:r>
          </a:p>
          <a:p>
            <a:pPr lvl="1">
              <a:lnSpc>
                <a:spcPct val="90000"/>
              </a:lnSpc>
              <a:buFont typeface="Arial" pitchFamily="34" charset="0"/>
              <a:buChar char="•"/>
            </a:pPr>
            <a:endParaRPr lang="en-US" sz="1400" baseline="0" dirty="0" smtClean="0">
              <a:latin typeface="Times New Roman" pitchFamily="18" charset="0"/>
              <a:cs typeface="Times New Roman" pitchFamily="18" charset="0"/>
            </a:endParaRPr>
          </a:p>
          <a:p>
            <a:pPr lvl="1">
              <a:lnSpc>
                <a:spcPct val="90000"/>
              </a:lnSpc>
              <a:buFont typeface="Arial" pitchFamily="34" charset="0"/>
              <a:buChar char="•"/>
            </a:pPr>
            <a:r>
              <a:rPr lang="en-US" sz="1400" baseline="0" dirty="0" smtClean="0">
                <a:latin typeface="Times New Roman" pitchFamily="18" charset="0"/>
                <a:cs typeface="Times New Roman" pitchFamily="18" charset="0"/>
              </a:rPr>
              <a:t>Here we are telling our customer how they can interact with us to meet our regulatory needs in an effort to provide service to our customers.  </a:t>
            </a:r>
            <a:endParaRPr lang="en-US" sz="1400" dirty="0" smtClean="0">
              <a:latin typeface="Times New Roman" pitchFamily="18" charset="0"/>
              <a:cs typeface="Times New Roman" pitchFamily="18" charset="0"/>
            </a:endParaRPr>
          </a:p>
          <a:p>
            <a:pPr lvl="1">
              <a:lnSpc>
                <a:spcPct val="90000"/>
              </a:lnSpc>
              <a:buFont typeface="Arial" pitchFamily="34" charset="0"/>
              <a:buChar char="•"/>
            </a:pPr>
            <a:endParaRPr lang="en-US" sz="1400" dirty="0" smtClean="0">
              <a:latin typeface="Times New Roman" pitchFamily="18" charset="0"/>
              <a:cs typeface="Times New Roman" pitchFamily="18" charset="0"/>
            </a:endParaRPr>
          </a:p>
          <a:p>
            <a:pPr lvl="1">
              <a:lnSpc>
                <a:spcPct val="90000"/>
              </a:lnSpc>
              <a:buFont typeface="Arial" pitchFamily="34" charset="0"/>
              <a:buChar char="•"/>
            </a:pPr>
            <a:r>
              <a:rPr lang="en-US" sz="1400" dirty="0" smtClean="0">
                <a:latin typeface="Times New Roman" pitchFamily="18" charset="0"/>
                <a:cs typeface="Times New Roman" pitchFamily="18" charset="0"/>
              </a:rPr>
              <a:t>ADVANTAGE: Direct spending control.  Still required to move markets that have insufficient resources to act</a:t>
            </a:r>
          </a:p>
          <a:p>
            <a:pPr lvl="1">
              <a:lnSpc>
                <a:spcPct val="90000"/>
              </a:lnSpc>
              <a:buFont typeface="Arial" pitchFamily="34" charset="0"/>
              <a:buChar char="•"/>
            </a:pPr>
            <a:endParaRPr lang="en-US" sz="1400" dirty="0" smtClean="0">
              <a:latin typeface="Times New Roman" pitchFamily="18" charset="0"/>
              <a:cs typeface="Times New Roman" pitchFamily="18" charset="0"/>
            </a:endParaRPr>
          </a:p>
          <a:p>
            <a:pPr lvl="1">
              <a:lnSpc>
                <a:spcPct val="90000"/>
              </a:lnSpc>
              <a:buFont typeface="Arial" pitchFamily="34" charset="0"/>
              <a:buChar char="•"/>
            </a:pPr>
            <a:r>
              <a:rPr lang="en-US" sz="1400" dirty="0" smtClean="0">
                <a:latin typeface="Times New Roman" pitchFamily="18" charset="0"/>
                <a:cs typeface="Times New Roman" pitchFamily="18" charset="0"/>
              </a:rPr>
              <a:t>DISADVANTAGES: when limited funds are expended the programs end and the market cannot sustain itself</a:t>
            </a:r>
            <a:endParaRPr lang="en-US" sz="1400" b="1" dirty="0" smtClean="0">
              <a:solidFill>
                <a:srgbClr val="000000"/>
              </a:solidFill>
              <a:latin typeface="Arial" charset="0"/>
            </a:endParaRPr>
          </a:p>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500">
                <a:solidFill>
                  <a:schemeClr val="tx1"/>
                </a:solidFill>
                <a:latin typeface="Times" charset="0"/>
              </a:defRPr>
            </a:lvl1pPr>
            <a:lvl2pPr marL="758552" indent="-291751">
              <a:defRPr sz="2500">
                <a:solidFill>
                  <a:schemeClr val="tx1"/>
                </a:solidFill>
                <a:latin typeface="Times" charset="0"/>
              </a:defRPr>
            </a:lvl2pPr>
            <a:lvl3pPr marL="1167003" indent="-233401">
              <a:defRPr sz="2500">
                <a:solidFill>
                  <a:schemeClr val="tx1"/>
                </a:solidFill>
                <a:latin typeface="Times" charset="0"/>
              </a:defRPr>
            </a:lvl3pPr>
            <a:lvl4pPr marL="1633804" indent="-233401">
              <a:defRPr sz="2500">
                <a:solidFill>
                  <a:schemeClr val="tx1"/>
                </a:solidFill>
                <a:latin typeface="Times" charset="0"/>
              </a:defRPr>
            </a:lvl4pPr>
            <a:lvl5pPr marL="2100605" indent="-233401">
              <a:defRPr sz="2500">
                <a:solidFill>
                  <a:schemeClr val="tx1"/>
                </a:solidFill>
                <a:latin typeface="Times" charset="0"/>
              </a:defRPr>
            </a:lvl5pPr>
            <a:lvl6pPr marL="2567407" indent="-233401" eaLnBrk="0" fontAlgn="base" hangingPunct="0">
              <a:spcBef>
                <a:spcPct val="0"/>
              </a:spcBef>
              <a:spcAft>
                <a:spcPct val="0"/>
              </a:spcAft>
              <a:defRPr sz="2500">
                <a:solidFill>
                  <a:schemeClr val="tx1"/>
                </a:solidFill>
                <a:latin typeface="Times" charset="0"/>
              </a:defRPr>
            </a:lvl6pPr>
            <a:lvl7pPr marL="3034208" indent="-233401" eaLnBrk="0" fontAlgn="base" hangingPunct="0">
              <a:spcBef>
                <a:spcPct val="0"/>
              </a:spcBef>
              <a:spcAft>
                <a:spcPct val="0"/>
              </a:spcAft>
              <a:defRPr sz="2500">
                <a:solidFill>
                  <a:schemeClr val="tx1"/>
                </a:solidFill>
                <a:latin typeface="Times" charset="0"/>
              </a:defRPr>
            </a:lvl7pPr>
            <a:lvl8pPr marL="3501009" indent="-233401" eaLnBrk="0" fontAlgn="base" hangingPunct="0">
              <a:spcBef>
                <a:spcPct val="0"/>
              </a:spcBef>
              <a:spcAft>
                <a:spcPct val="0"/>
              </a:spcAft>
              <a:defRPr sz="2500">
                <a:solidFill>
                  <a:schemeClr val="tx1"/>
                </a:solidFill>
                <a:latin typeface="Times" charset="0"/>
              </a:defRPr>
            </a:lvl8pPr>
            <a:lvl9pPr marL="3967810" indent="-233401" eaLnBrk="0" fontAlgn="base" hangingPunct="0">
              <a:spcBef>
                <a:spcPct val="0"/>
              </a:spcBef>
              <a:spcAft>
                <a:spcPct val="0"/>
              </a:spcAft>
              <a:defRPr sz="2500">
                <a:solidFill>
                  <a:schemeClr val="tx1"/>
                </a:solidFill>
                <a:latin typeface="Times" charset="0"/>
              </a:defRPr>
            </a:lvl9pPr>
          </a:lstStyle>
          <a:p>
            <a:fld id="{F87D53E9-43E7-4201-A961-838D9A268B10}" type="slidenum">
              <a:rPr lang="en-US" sz="1200"/>
              <a:pPr/>
              <a:t>16</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lvl="1">
              <a:lnSpc>
                <a:spcPct val="90000"/>
              </a:lnSpc>
              <a:buFont typeface="Arial" pitchFamily="34" charset="0"/>
              <a:buChar char="•"/>
            </a:pPr>
            <a:r>
              <a:rPr lang="en-US" sz="1400" dirty="0" smtClean="0">
                <a:latin typeface="Times New Roman" pitchFamily="18" charset="0"/>
                <a:cs typeface="Times New Roman" pitchFamily="18" charset="0"/>
              </a:rPr>
              <a:t>In an interim step Efficiency Vermont</a:t>
            </a:r>
            <a:r>
              <a:rPr lang="en-US" sz="1400" baseline="0" dirty="0" smtClean="0">
                <a:latin typeface="Times New Roman" pitchFamily="18" charset="0"/>
                <a:cs typeface="Times New Roman" pitchFamily="18" charset="0"/>
              </a:rPr>
              <a:t> has provided -</a:t>
            </a:r>
            <a:r>
              <a:rPr lang="en-US" sz="1400" dirty="0" smtClean="0">
                <a:latin typeface="Times New Roman" pitchFamily="18" charset="0"/>
                <a:cs typeface="Times New Roman" pitchFamily="18" charset="0"/>
              </a:rPr>
              <a:t> Clear, low touch offerings for customers and the market to engage with efficiency.</a:t>
            </a:r>
          </a:p>
          <a:p>
            <a:pPr lvl="1">
              <a:lnSpc>
                <a:spcPct val="90000"/>
              </a:lnSpc>
              <a:buFont typeface="Arial" pitchFamily="34" charset="0"/>
              <a:buChar char="•"/>
            </a:pPr>
            <a:endParaRPr lang="en-US" sz="1400" dirty="0" smtClean="0">
              <a:latin typeface="Times New Roman" pitchFamily="18" charset="0"/>
              <a:cs typeface="Times New Roman" pitchFamily="18" charset="0"/>
            </a:endParaRPr>
          </a:p>
          <a:p>
            <a:pPr lvl="1">
              <a:lnSpc>
                <a:spcPct val="90000"/>
              </a:lnSpc>
              <a:buFont typeface="Arial" pitchFamily="34" charset="0"/>
              <a:buChar char="•"/>
            </a:pPr>
            <a:r>
              <a:rPr lang="en-US" sz="1400" dirty="0" smtClean="0">
                <a:latin typeface="Times New Roman" pitchFamily="18" charset="0"/>
                <a:cs typeface="Times New Roman" pitchFamily="18" charset="0"/>
              </a:rPr>
              <a:t>Again however the Focus is on efficiency utility’s needs –</a:t>
            </a:r>
            <a:r>
              <a:rPr lang="en-US" sz="1400" baseline="0" dirty="0" smtClean="0">
                <a:latin typeface="Times New Roman" pitchFamily="18" charset="0"/>
                <a:cs typeface="Times New Roman" pitchFamily="18" charset="0"/>
              </a:rPr>
              <a:t> please use our program offering -</a:t>
            </a:r>
            <a:r>
              <a:rPr lang="en-US" sz="1400" dirty="0" smtClean="0">
                <a:latin typeface="Times New Roman" pitchFamily="18" charset="0"/>
                <a:cs typeface="Times New Roman" pitchFamily="18" charset="0"/>
              </a:rPr>
              <a:t> not the customers.  If this is EFFICIENCY</a:t>
            </a:r>
            <a:r>
              <a:rPr lang="en-US" sz="1400" baseline="0" dirty="0" smtClean="0">
                <a:latin typeface="Times New Roman" pitchFamily="18" charset="0"/>
                <a:cs typeface="Times New Roman" pitchFamily="18" charset="0"/>
              </a:rPr>
              <a:t> VERMONTSs focus, it can contribute to confusion for our customer’s on what to next if the choices become extensive – as they would need to be to capture the various efficiency technologies represented in the long-term planning.</a:t>
            </a:r>
            <a:endParaRPr lang="en-US" sz="1400" dirty="0" smtClean="0">
              <a:latin typeface="Times New Roman" pitchFamily="18" charset="0"/>
              <a:cs typeface="Times New Roman" pitchFamily="18" charset="0"/>
            </a:endParaRPr>
          </a:p>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500">
                <a:solidFill>
                  <a:schemeClr val="tx1"/>
                </a:solidFill>
                <a:latin typeface="Times" charset="0"/>
              </a:defRPr>
            </a:lvl1pPr>
            <a:lvl2pPr marL="758552" indent="-291751">
              <a:defRPr sz="2500">
                <a:solidFill>
                  <a:schemeClr val="tx1"/>
                </a:solidFill>
                <a:latin typeface="Times" charset="0"/>
              </a:defRPr>
            </a:lvl2pPr>
            <a:lvl3pPr marL="1167003" indent="-233401">
              <a:defRPr sz="2500">
                <a:solidFill>
                  <a:schemeClr val="tx1"/>
                </a:solidFill>
                <a:latin typeface="Times" charset="0"/>
              </a:defRPr>
            </a:lvl3pPr>
            <a:lvl4pPr marL="1633804" indent="-233401">
              <a:defRPr sz="2500">
                <a:solidFill>
                  <a:schemeClr val="tx1"/>
                </a:solidFill>
                <a:latin typeface="Times" charset="0"/>
              </a:defRPr>
            </a:lvl4pPr>
            <a:lvl5pPr marL="2100605" indent="-233401">
              <a:defRPr sz="2500">
                <a:solidFill>
                  <a:schemeClr val="tx1"/>
                </a:solidFill>
                <a:latin typeface="Times" charset="0"/>
              </a:defRPr>
            </a:lvl5pPr>
            <a:lvl6pPr marL="2567407" indent="-233401" eaLnBrk="0" fontAlgn="base" hangingPunct="0">
              <a:spcBef>
                <a:spcPct val="0"/>
              </a:spcBef>
              <a:spcAft>
                <a:spcPct val="0"/>
              </a:spcAft>
              <a:defRPr sz="2500">
                <a:solidFill>
                  <a:schemeClr val="tx1"/>
                </a:solidFill>
                <a:latin typeface="Times" charset="0"/>
              </a:defRPr>
            </a:lvl6pPr>
            <a:lvl7pPr marL="3034208" indent="-233401" eaLnBrk="0" fontAlgn="base" hangingPunct="0">
              <a:spcBef>
                <a:spcPct val="0"/>
              </a:spcBef>
              <a:spcAft>
                <a:spcPct val="0"/>
              </a:spcAft>
              <a:defRPr sz="2500">
                <a:solidFill>
                  <a:schemeClr val="tx1"/>
                </a:solidFill>
                <a:latin typeface="Times" charset="0"/>
              </a:defRPr>
            </a:lvl7pPr>
            <a:lvl8pPr marL="3501009" indent="-233401" eaLnBrk="0" fontAlgn="base" hangingPunct="0">
              <a:spcBef>
                <a:spcPct val="0"/>
              </a:spcBef>
              <a:spcAft>
                <a:spcPct val="0"/>
              </a:spcAft>
              <a:defRPr sz="2500">
                <a:solidFill>
                  <a:schemeClr val="tx1"/>
                </a:solidFill>
                <a:latin typeface="Times" charset="0"/>
              </a:defRPr>
            </a:lvl8pPr>
            <a:lvl9pPr marL="3967810" indent="-233401" eaLnBrk="0" fontAlgn="base" hangingPunct="0">
              <a:spcBef>
                <a:spcPct val="0"/>
              </a:spcBef>
              <a:spcAft>
                <a:spcPct val="0"/>
              </a:spcAft>
              <a:defRPr sz="2500">
                <a:solidFill>
                  <a:schemeClr val="tx1"/>
                </a:solidFill>
                <a:latin typeface="Times" charset="0"/>
              </a:defRPr>
            </a:lvl9pPr>
          </a:lstStyle>
          <a:p>
            <a:fld id="{F87D53E9-43E7-4201-A961-838D9A268B10}" type="slidenum">
              <a:rPr lang="en-US" sz="1200"/>
              <a:pPr/>
              <a:t>17</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US" sz="1400" dirty="0" smtClean="0"/>
              <a:t>ADVANTAGES: Deeper understanding of customer’s needs and planning cycles, moves both parties to efficiency as a long-term strategy versus a discrete project with a narrow payback,  better opportunities exist for comprehensiveness and penetration.  But most importantly it provides CONTEXT FOR ACTION.</a:t>
            </a:r>
          </a:p>
          <a:p>
            <a:pPr eaLnBrk="1" hangingPunct="1"/>
            <a:endParaRPr lang="en-US" sz="1400" dirty="0" smtClean="0"/>
          </a:p>
          <a:p>
            <a:pPr eaLnBrk="1" hangingPunct="1"/>
            <a:r>
              <a:rPr lang="en-US" sz="1400" dirty="0" smtClean="0"/>
              <a:t>But new approaches come with two quick asides I want to touch on -</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New Approaches have the potential to more easily</a:t>
            </a:r>
            <a:r>
              <a:rPr lang="en-US" sz="1400" baseline="0" dirty="0" smtClean="0"/>
              <a:t> demonstrate that the </a:t>
            </a:r>
            <a:r>
              <a:rPr lang="en-US" sz="1400" dirty="0" smtClean="0"/>
              <a:t>Max Achievable</a:t>
            </a:r>
            <a:r>
              <a:rPr lang="en-US" sz="1400" baseline="0" dirty="0" smtClean="0"/>
              <a:t> studies may significantly underestimate the potential cost effective savings.</a:t>
            </a:r>
            <a:endParaRPr lang="en-US" sz="1400" dirty="0"/>
          </a:p>
          <a:p>
            <a:endParaRPr lang="en-US" sz="1400" dirty="0"/>
          </a:p>
          <a:p>
            <a:r>
              <a:rPr lang="en-US" sz="1400" dirty="0"/>
              <a:t>As we have built deeper relationships with our customers, we have found new opportunities for savings that we never could have </a:t>
            </a:r>
            <a:r>
              <a:rPr lang="en-US" sz="1400" dirty="0" smtClean="0"/>
              <a:t>foreseen</a:t>
            </a:r>
            <a:r>
              <a:rPr lang="en-US" sz="1400" baseline="0" dirty="0" smtClean="0"/>
              <a:t> that can be demonstrated in this next slide</a:t>
            </a:r>
            <a:endParaRPr lang="en-US" sz="1400" dirty="0"/>
          </a:p>
        </p:txBody>
      </p:sp>
      <p:sp>
        <p:nvSpPr>
          <p:cNvPr id="4" name="Slide Number Placeholder 3"/>
          <p:cNvSpPr>
            <a:spLocks noGrp="1"/>
          </p:cNvSpPr>
          <p:nvPr>
            <p:ph type="sldNum" sz="quarter" idx="10"/>
          </p:nvPr>
        </p:nvSpPr>
        <p:spPr/>
        <p:txBody>
          <a:bodyPr/>
          <a:lstStyle/>
          <a:p>
            <a:pPr>
              <a:defRPr/>
            </a:pPr>
            <a:fld id="{B2166A16-CBFD-4D77-A4C5-3C704D20FD42}" type="slidenum">
              <a:rPr lang="en-US" smtClean="0"/>
              <a:pPr>
                <a:defRPr/>
              </a:pPr>
              <a:t>18</a:t>
            </a:fld>
            <a:endParaRPr lang="en-US"/>
          </a:p>
        </p:txBody>
      </p:sp>
    </p:spTree>
    <p:extLst>
      <p:ext uri="{BB962C8B-B14F-4D97-AF65-F5344CB8AC3E}">
        <p14:creationId xmlns:p14="http://schemas.microsoft.com/office/powerpoint/2010/main" val="1267898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500">
                <a:solidFill>
                  <a:schemeClr val="tx1"/>
                </a:solidFill>
                <a:latin typeface="Times" charset="0"/>
              </a:defRPr>
            </a:lvl1pPr>
            <a:lvl2pPr marL="758552" indent="-291751">
              <a:defRPr sz="2500">
                <a:solidFill>
                  <a:schemeClr val="tx1"/>
                </a:solidFill>
                <a:latin typeface="Times" charset="0"/>
              </a:defRPr>
            </a:lvl2pPr>
            <a:lvl3pPr marL="1167003" indent="-233401">
              <a:defRPr sz="2500">
                <a:solidFill>
                  <a:schemeClr val="tx1"/>
                </a:solidFill>
                <a:latin typeface="Times" charset="0"/>
              </a:defRPr>
            </a:lvl3pPr>
            <a:lvl4pPr marL="1633804" indent="-233401">
              <a:defRPr sz="2500">
                <a:solidFill>
                  <a:schemeClr val="tx1"/>
                </a:solidFill>
                <a:latin typeface="Times" charset="0"/>
              </a:defRPr>
            </a:lvl4pPr>
            <a:lvl5pPr marL="2100605" indent="-233401">
              <a:defRPr sz="2500">
                <a:solidFill>
                  <a:schemeClr val="tx1"/>
                </a:solidFill>
                <a:latin typeface="Times" charset="0"/>
              </a:defRPr>
            </a:lvl5pPr>
            <a:lvl6pPr marL="2567407" indent="-233401" eaLnBrk="0" fontAlgn="base" hangingPunct="0">
              <a:spcBef>
                <a:spcPct val="0"/>
              </a:spcBef>
              <a:spcAft>
                <a:spcPct val="0"/>
              </a:spcAft>
              <a:defRPr sz="2500">
                <a:solidFill>
                  <a:schemeClr val="tx1"/>
                </a:solidFill>
                <a:latin typeface="Times" charset="0"/>
              </a:defRPr>
            </a:lvl6pPr>
            <a:lvl7pPr marL="3034208" indent="-233401" eaLnBrk="0" fontAlgn="base" hangingPunct="0">
              <a:spcBef>
                <a:spcPct val="0"/>
              </a:spcBef>
              <a:spcAft>
                <a:spcPct val="0"/>
              </a:spcAft>
              <a:defRPr sz="2500">
                <a:solidFill>
                  <a:schemeClr val="tx1"/>
                </a:solidFill>
                <a:latin typeface="Times" charset="0"/>
              </a:defRPr>
            </a:lvl7pPr>
            <a:lvl8pPr marL="3501009" indent="-233401" eaLnBrk="0" fontAlgn="base" hangingPunct="0">
              <a:spcBef>
                <a:spcPct val="0"/>
              </a:spcBef>
              <a:spcAft>
                <a:spcPct val="0"/>
              </a:spcAft>
              <a:defRPr sz="2500">
                <a:solidFill>
                  <a:schemeClr val="tx1"/>
                </a:solidFill>
                <a:latin typeface="Times" charset="0"/>
              </a:defRPr>
            </a:lvl8pPr>
            <a:lvl9pPr marL="3967810" indent="-233401" eaLnBrk="0" fontAlgn="base" hangingPunct="0">
              <a:spcBef>
                <a:spcPct val="0"/>
              </a:spcBef>
              <a:spcAft>
                <a:spcPct val="0"/>
              </a:spcAft>
              <a:defRPr sz="2500">
                <a:solidFill>
                  <a:schemeClr val="tx1"/>
                </a:solidFill>
                <a:latin typeface="Times" charset="0"/>
              </a:defRPr>
            </a:lvl9pPr>
          </a:lstStyle>
          <a:p>
            <a:fld id="{F87D53E9-43E7-4201-A961-838D9A268B10}" type="slidenum">
              <a:rPr lang="en-US" sz="1200">
                <a:solidFill>
                  <a:prstClr val="black"/>
                </a:solidFill>
              </a:rPr>
              <a:pPr/>
              <a:t>19</a:t>
            </a:fld>
            <a:endParaRPr lang="en-US" sz="1200">
              <a:solidFill>
                <a:prstClr val="black"/>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US" sz="1400" dirty="0" smtClean="0"/>
              <a:t>You don’t need to pay attention to the full details</a:t>
            </a:r>
            <a:r>
              <a:rPr lang="en-US" sz="1400" baseline="0" dirty="0" smtClean="0"/>
              <a:t> here, but what is important to note is that after a rather rigorous market characterization, we apply a net penetration that is our best estimation.  With better relationships – more opportunities – this may understate the potential.</a:t>
            </a:r>
          </a:p>
          <a:p>
            <a:pPr eaLnBrk="1" hangingPunct="1"/>
            <a:endParaRPr lang="en-US" sz="1400" baseline="0" dirty="0" smtClean="0"/>
          </a:p>
          <a:p>
            <a:pPr eaLnBrk="1" hangingPunct="1"/>
            <a:r>
              <a:rPr lang="en-US" sz="1400" dirty="0" smtClean="0"/>
              <a:t>We</a:t>
            </a:r>
            <a:r>
              <a:rPr lang="en-US" sz="1400" baseline="0" dirty="0" smtClean="0"/>
              <a:t> have seen w</a:t>
            </a:r>
            <a:r>
              <a:rPr lang="en-US" sz="1400" dirty="0" smtClean="0"/>
              <a:t>ith relationship and approaches</a:t>
            </a:r>
            <a:r>
              <a:rPr lang="en-US" sz="1400" baseline="0" dirty="0" smtClean="0"/>
              <a:t> such as the Green Revolving Fund and our Energy Leadership Challenge for businesses that we are able to affect the assumed penetration rate – and expand the potential of efficiency beyond our original predictions.</a:t>
            </a:r>
          </a:p>
          <a:p>
            <a:pPr eaLnBrk="1" hangingPunct="1"/>
            <a:endParaRPr lang="en-US" sz="1400" baseline="0" dirty="0" smtClean="0"/>
          </a:p>
          <a:p>
            <a:pPr eaLnBrk="1" hangingPunct="1"/>
            <a:r>
              <a:rPr lang="en-US" sz="1400" baseline="0" dirty="0" smtClean="0"/>
              <a:t>Ideally this will help build the case for the need for potentially more investment and support.</a:t>
            </a:r>
            <a:endParaRPr lang="en-US" sz="14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500">
                <a:solidFill>
                  <a:schemeClr val="tx1"/>
                </a:solidFill>
                <a:latin typeface="Times" charset="0"/>
              </a:defRPr>
            </a:lvl1pPr>
            <a:lvl2pPr marL="758552" indent="-291751">
              <a:defRPr sz="2500">
                <a:solidFill>
                  <a:schemeClr val="tx1"/>
                </a:solidFill>
                <a:latin typeface="Times" charset="0"/>
              </a:defRPr>
            </a:lvl2pPr>
            <a:lvl3pPr marL="1167003" indent="-233401">
              <a:defRPr sz="2500">
                <a:solidFill>
                  <a:schemeClr val="tx1"/>
                </a:solidFill>
                <a:latin typeface="Times" charset="0"/>
              </a:defRPr>
            </a:lvl3pPr>
            <a:lvl4pPr marL="1633804" indent="-233401">
              <a:defRPr sz="2500">
                <a:solidFill>
                  <a:schemeClr val="tx1"/>
                </a:solidFill>
                <a:latin typeface="Times" charset="0"/>
              </a:defRPr>
            </a:lvl4pPr>
            <a:lvl5pPr marL="2100605" indent="-233401">
              <a:defRPr sz="2500">
                <a:solidFill>
                  <a:schemeClr val="tx1"/>
                </a:solidFill>
                <a:latin typeface="Times" charset="0"/>
              </a:defRPr>
            </a:lvl5pPr>
            <a:lvl6pPr marL="2567407" indent="-233401" eaLnBrk="0" fontAlgn="base" hangingPunct="0">
              <a:spcBef>
                <a:spcPct val="0"/>
              </a:spcBef>
              <a:spcAft>
                <a:spcPct val="0"/>
              </a:spcAft>
              <a:defRPr sz="2500">
                <a:solidFill>
                  <a:schemeClr val="tx1"/>
                </a:solidFill>
                <a:latin typeface="Times" charset="0"/>
              </a:defRPr>
            </a:lvl6pPr>
            <a:lvl7pPr marL="3034208" indent="-233401" eaLnBrk="0" fontAlgn="base" hangingPunct="0">
              <a:spcBef>
                <a:spcPct val="0"/>
              </a:spcBef>
              <a:spcAft>
                <a:spcPct val="0"/>
              </a:spcAft>
              <a:defRPr sz="2500">
                <a:solidFill>
                  <a:schemeClr val="tx1"/>
                </a:solidFill>
                <a:latin typeface="Times" charset="0"/>
              </a:defRPr>
            </a:lvl7pPr>
            <a:lvl8pPr marL="3501009" indent="-233401" eaLnBrk="0" fontAlgn="base" hangingPunct="0">
              <a:spcBef>
                <a:spcPct val="0"/>
              </a:spcBef>
              <a:spcAft>
                <a:spcPct val="0"/>
              </a:spcAft>
              <a:defRPr sz="2500">
                <a:solidFill>
                  <a:schemeClr val="tx1"/>
                </a:solidFill>
                <a:latin typeface="Times" charset="0"/>
              </a:defRPr>
            </a:lvl8pPr>
            <a:lvl9pPr marL="3967810" indent="-233401" eaLnBrk="0" fontAlgn="base" hangingPunct="0">
              <a:spcBef>
                <a:spcPct val="0"/>
              </a:spcBef>
              <a:spcAft>
                <a:spcPct val="0"/>
              </a:spcAft>
              <a:defRPr sz="2500">
                <a:solidFill>
                  <a:schemeClr val="tx1"/>
                </a:solidFill>
                <a:latin typeface="Times" charset="0"/>
              </a:defRPr>
            </a:lvl9pPr>
          </a:lstStyle>
          <a:p>
            <a:fld id="{F87D53E9-43E7-4201-A961-838D9A268B10}" type="slidenum">
              <a:rPr lang="en-US" sz="1200"/>
              <a:pPr/>
              <a:t>2</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US" sz="1400" dirty="0" smtClean="0"/>
              <a:t>Recently, I was at</a:t>
            </a:r>
            <a:r>
              <a:rPr lang="en-US" sz="1400" baseline="0" dirty="0" smtClean="0"/>
              <a:t> a utility board meeting,  and got this question asked to me in a very sincere way.  It was a good wake up call – that highlights, although we have done much work to transform the concept of energy efficiency in Vermont, we have much more work to do.</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last aside I wanted</a:t>
            </a:r>
            <a:r>
              <a:rPr lang="en-US" baseline="0" dirty="0" smtClean="0"/>
              <a:t> to quickly touch on with respect to NEW APPROACHES - </a:t>
            </a:r>
            <a:r>
              <a:rPr lang="en-US" dirty="0" smtClean="0"/>
              <a:t>If we define risk as less immediate control of participation,</a:t>
            </a:r>
            <a:r>
              <a:rPr lang="en-US" baseline="0" dirty="0" smtClean="0"/>
              <a:t> then as we move towards relationships and leveraging the market place we introduce risk that can lead to longer time constants between over/under participation and corrections by the efficiency entity. </a:t>
            </a:r>
          </a:p>
          <a:p>
            <a:endParaRPr lang="en-US" baseline="0" dirty="0" smtClean="0"/>
          </a:p>
          <a:p>
            <a:r>
              <a:rPr lang="en-US" baseline="0" dirty="0" smtClean="0"/>
              <a:t>Said very simply – It can be challenging managing too much of a good thing.</a:t>
            </a:r>
          </a:p>
          <a:p>
            <a:endParaRPr lang="en-US" baseline="0" dirty="0" smtClean="0"/>
          </a:p>
          <a:p>
            <a:r>
              <a:rPr lang="en-US" baseline="0" dirty="0" smtClean="0"/>
              <a:t>But if the tolerance to allow some time to correct trends exists, then the opportunity for greater participation and realization of maximum potential savings is easier to realize.</a:t>
            </a:r>
            <a:endParaRPr lang="en-US" dirty="0"/>
          </a:p>
        </p:txBody>
      </p:sp>
      <p:sp>
        <p:nvSpPr>
          <p:cNvPr id="4" name="Slide Number Placeholder 3"/>
          <p:cNvSpPr>
            <a:spLocks noGrp="1"/>
          </p:cNvSpPr>
          <p:nvPr>
            <p:ph type="sldNum" sz="quarter" idx="10"/>
          </p:nvPr>
        </p:nvSpPr>
        <p:spPr/>
        <p:txBody>
          <a:bodyPr/>
          <a:lstStyle/>
          <a:p>
            <a:pPr>
              <a:defRPr/>
            </a:pPr>
            <a:fld id="{B2166A16-CBFD-4D77-A4C5-3C704D20FD42}" type="slidenum">
              <a:rPr lang="en-US" smtClean="0"/>
              <a:pPr>
                <a:defRPr/>
              </a:pPr>
              <a:t>20</a:t>
            </a:fld>
            <a:endParaRPr lang="en-US"/>
          </a:p>
        </p:txBody>
      </p:sp>
    </p:spTree>
    <p:extLst>
      <p:ext uri="{BB962C8B-B14F-4D97-AF65-F5344CB8AC3E}">
        <p14:creationId xmlns:p14="http://schemas.microsoft.com/office/powerpoint/2010/main" val="369726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 am going to talk about how we deliver our services and plan for the future to respond</a:t>
            </a:r>
            <a:r>
              <a:rPr lang="en-US" baseline="0" dirty="0" smtClean="0"/>
              <a:t> to this question.</a:t>
            </a:r>
            <a:endParaRPr lang="en-US" dirty="0"/>
          </a:p>
        </p:txBody>
      </p:sp>
      <p:sp>
        <p:nvSpPr>
          <p:cNvPr id="4" name="Slide Number Placeholder 3"/>
          <p:cNvSpPr>
            <a:spLocks noGrp="1"/>
          </p:cNvSpPr>
          <p:nvPr>
            <p:ph type="sldNum" sz="quarter" idx="10"/>
          </p:nvPr>
        </p:nvSpPr>
        <p:spPr/>
        <p:txBody>
          <a:bodyPr/>
          <a:lstStyle/>
          <a:p>
            <a:pPr>
              <a:defRPr/>
            </a:pPr>
            <a:fld id="{B2166A16-CBFD-4D77-A4C5-3C704D20FD42}" type="slidenum">
              <a:rPr lang="en-US" smtClean="0"/>
              <a:pPr>
                <a:defRPr/>
              </a:pPr>
              <a:t>3</a:t>
            </a:fld>
            <a:endParaRPr lang="en-US"/>
          </a:p>
        </p:txBody>
      </p:sp>
    </p:spTree>
    <p:extLst>
      <p:ext uri="{BB962C8B-B14F-4D97-AF65-F5344CB8AC3E}">
        <p14:creationId xmlns:p14="http://schemas.microsoft.com/office/powerpoint/2010/main" val="243780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500">
                <a:solidFill>
                  <a:schemeClr val="tx1"/>
                </a:solidFill>
                <a:latin typeface="Times" charset="0"/>
              </a:defRPr>
            </a:lvl1pPr>
            <a:lvl2pPr marL="758552" indent="-291751">
              <a:defRPr sz="2500">
                <a:solidFill>
                  <a:schemeClr val="tx1"/>
                </a:solidFill>
                <a:latin typeface="Times" charset="0"/>
              </a:defRPr>
            </a:lvl2pPr>
            <a:lvl3pPr marL="1167003" indent="-233401">
              <a:defRPr sz="2500">
                <a:solidFill>
                  <a:schemeClr val="tx1"/>
                </a:solidFill>
                <a:latin typeface="Times" charset="0"/>
              </a:defRPr>
            </a:lvl3pPr>
            <a:lvl4pPr marL="1633804" indent="-233401">
              <a:defRPr sz="2500">
                <a:solidFill>
                  <a:schemeClr val="tx1"/>
                </a:solidFill>
                <a:latin typeface="Times" charset="0"/>
              </a:defRPr>
            </a:lvl4pPr>
            <a:lvl5pPr marL="2100605" indent="-233401">
              <a:defRPr sz="2500">
                <a:solidFill>
                  <a:schemeClr val="tx1"/>
                </a:solidFill>
                <a:latin typeface="Times" charset="0"/>
              </a:defRPr>
            </a:lvl5pPr>
            <a:lvl6pPr marL="2567407" indent="-233401" eaLnBrk="0" fontAlgn="base" hangingPunct="0">
              <a:spcBef>
                <a:spcPct val="0"/>
              </a:spcBef>
              <a:spcAft>
                <a:spcPct val="0"/>
              </a:spcAft>
              <a:defRPr sz="2500">
                <a:solidFill>
                  <a:schemeClr val="tx1"/>
                </a:solidFill>
                <a:latin typeface="Times" charset="0"/>
              </a:defRPr>
            </a:lvl6pPr>
            <a:lvl7pPr marL="3034208" indent="-233401" eaLnBrk="0" fontAlgn="base" hangingPunct="0">
              <a:spcBef>
                <a:spcPct val="0"/>
              </a:spcBef>
              <a:spcAft>
                <a:spcPct val="0"/>
              </a:spcAft>
              <a:defRPr sz="2500">
                <a:solidFill>
                  <a:schemeClr val="tx1"/>
                </a:solidFill>
                <a:latin typeface="Times" charset="0"/>
              </a:defRPr>
            </a:lvl7pPr>
            <a:lvl8pPr marL="3501009" indent="-233401" eaLnBrk="0" fontAlgn="base" hangingPunct="0">
              <a:spcBef>
                <a:spcPct val="0"/>
              </a:spcBef>
              <a:spcAft>
                <a:spcPct val="0"/>
              </a:spcAft>
              <a:defRPr sz="2500">
                <a:solidFill>
                  <a:schemeClr val="tx1"/>
                </a:solidFill>
                <a:latin typeface="Times" charset="0"/>
              </a:defRPr>
            </a:lvl8pPr>
            <a:lvl9pPr marL="3967810" indent="-233401" eaLnBrk="0" fontAlgn="base" hangingPunct="0">
              <a:spcBef>
                <a:spcPct val="0"/>
              </a:spcBef>
              <a:spcAft>
                <a:spcPct val="0"/>
              </a:spcAft>
              <a:defRPr sz="2500">
                <a:solidFill>
                  <a:schemeClr val="tx1"/>
                </a:solidFill>
                <a:latin typeface="Times" charset="0"/>
              </a:defRPr>
            </a:lvl9pPr>
          </a:lstStyle>
          <a:p>
            <a:fld id="{F87D53E9-43E7-4201-A961-838D9A268B10}" type="slidenum">
              <a:rPr lang="en-US" sz="1200"/>
              <a:pPr/>
              <a:t>4</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US" dirty="0" smtClean="0"/>
              <a:t>In moving beyond characterizing</a:t>
            </a:r>
            <a:r>
              <a:rPr lang="en-US" baseline="0" dirty="0" smtClean="0"/>
              <a:t> efficiency’s future as limited to the low hanging fruit - </a:t>
            </a:r>
            <a:r>
              <a:rPr lang="en-US" dirty="0" smtClean="0"/>
              <a:t> the key themes I would like to touch on today are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some context with</a:t>
            </a:r>
            <a:r>
              <a:rPr lang="en-US" baseline="0" dirty="0" smtClean="0"/>
              <a:t> respect to efficiency Vermont’s maturity and harvest to date of low hanging fruit.</a:t>
            </a:r>
            <a:endParaRPr lang="en-US" dirty="0"/>
          </a:p>
        </p:txBody>
      </p:sp>
      <p:sp>
        <p:nvSpPr>
          <p:cNvPr id="4" name="Slide Number Placeholder 3"/>
          <p:cNvSpPr>
            <a:spLocks noGrp="1"/>
          </p:cNvSpPr>
          <p:nvPr>
            <p:ph type="sldNum" sz="quarter" idx="10"/>
          </p:nvPr>
        </p:nvSpPr>
        <p:spPr/>
        <p:txBody>
          <a:bodyPr/>
          <a:lstStyle/>
          <a:p>
            <a:pPr>
              <a:defRPr/>
            </a:pPr>
            <a:fld id="{B2166A16-CBFD-4D77-A4C5-3C704D20FD42}" type="slidenum">
              <a:rPr lang="en-US" smtClean="0"/>
              <a:pPr>
                <a:defRPr/>
              </a:pPr>
              <a:t>5</a:t>
            </a:fld>
            <a:endParaRPr lang="en-US"/>
          </a:p>
        </p:txBody>
      </p:sp>
    </p:spTree>
    <p:extLst>
      <p:ext uri="{BB962C8B-B14F-4D97-AF65-F5344CB8AC3E}">
        <p14:creationId xmlns:p14="http://schemas.microsoft.com/office/powerpoint/2010/main" val="3907066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additional context demonstrating our growing contribution to Vermont’s energy needs</a:t>
            </a:r>
            <a:endParaRPr lang="en-US" dirty="0"/>
          </a:p>
        </p:txBody>
      </p:sp>
      <p:sp>
        <p:nvSpPr>
          <p:cNvPr id="4" name="Slide Number Placeholder 3"/>
          <p:cNvSpPr>
            <a:spLocks noGrp="1"/>
          </p:cNvSpPr>
          <p:nvPr>
            <p:ph type="sldNum" sz="quarter" idx="10"/>
          </p:nvPr>
        </p:nvSpPr>
        <p:spPr/>
        <p:txBody>
          <a:bodyPr/>
          <a:lstStyle/>
          <a:p>
            <a:pPr>
              <a:defRPr/>
            </a:pPr>
            <a:fld id="{B2166A16-CBFD-4D77-A4C5-3C704D20FD42}" type="slidenum">
              <a:rPr lang="en-US" smtClean="0"/>
              <a:pPr>
                <a:defRPr/>
              </a:pPr>
              <a:t>6</a:t>
            </a:fld>
            <a:endParaRPr lang="en-US"/>
          </a:p>
        </p:txBody>
      </p:sp>
    </p:spTree>
    <p:extLst>
      <p:ext uri="{BB962C8B-B14F-4D97-AF65-F5344CB8AC3E}">
        <p14:creationId xmlns:p14="http://schemas.microsoft.com/office/powerpoint/2010/main" val="102799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500">
                <a:solidFill>
                  <a:schemeClr val="tx1"/>
                </a:solidFill>
                <a:latin typeface="Times" charset="0"/>
              </a:defRPr>
            </a:lvl1pPr>
            <a:lvl2pPr marL="758552" indent="-291751">
              <a:defRPr sz="2500">
                <a:solidFill>
                  <a:schemeClr val="tx1"/>
                </a:solidFill>
                <a:latin typeface="Times" charset="0"/>
              </a:defRPr>
            </a:lvl2pPr>
            <a:lvl3pPr marL="1167003" indent="-233401">
              <a:defRPr sz="2500">
                <a:solidFill>
                  <a:schemeClr val="tx1"/>
                </a:solidFill>
                <a:latin typeface="Times" charset="0"/>
              </a:defRPr>
            </a:lvl3pPr>
            <a:lvl4pPr marL="1633804" indent="-233401">
              <a:defRPr sz="2500">
                <a:solidFill>
                  <a:schemeClr val="tx1"/>
                </a:solidFill>
                <a:latin typeface="Times" charset="0"/>
              </a:defRPr>
            </a:lvl4pPr>
            <a:lvl5pPr marL="2100605" indent="-233401">
              <a:defRPr sz="2500">
                <a:solidFill>
                  <a:schemeClr val="tx1"/>
                </a:solidFill>
                <a:latin typeface="Times" charset="0"/>
              </a:defRPr>
            </a:lvl5pPr>
            <a:lvl6pPr marL="2567407" indent="-233401" eaLnBrk="0" fontAlgn="base" hangingPunct="0">
              <a:spcBef>
                <a:spcPct val="0"/>
              </a:spcBef>
              <a:spcAft>
                <a:spcPct val="0"/>
              </a:spcAft>
              <a:defRPr sz="2500">
                <a:solidFill>
                  <a:schemeClr val="tx1"/>
                </a:solidFill>
                <a:latin typeface="Times" charset="0"/>
              </a:defRPr>
            </a:lvl6pPr>
            <a:lvl7pPr marL="3034208" indent="-233401" eaLnBrk="0" fontAlgn="base" hangingPunct="0">
              <a:spcBef>
                <a:spcPct val="0"/>
              </a:spcBef>
              <a:spcAft>
                <a:spcPct val="0"/>
              </a:spcAft>
              <a:defRPr sz="2500">
                <a:solidFill>
                  <a:schemeClr val="tx1"/>
                </a:solidFill>
                <a:latin typeface="Times" charset="0"/>
              </a:defRPr>
            </a:lvl7pPr>
            <a:lvl8pPr marL="3501009" indent="-233401" eaLnBrk="0" fontAlgn="base" hangingPunct="0">
              <a:spcBef>
                <a:spcPct val="0"/>
              </a:spcBef>
              <a:spcAft>
                <a:spcPct val="0"/>
              </a:spcAft>
              <a:defRPr sz="2500">
                <a:solidFill>
                  <a:schemeClr val="tx1"/>
                </a:solidFill>
                <a:latin typeface="Times" charset="0"/>
              </a:defRPr>
            </a:lvl8pPr>
            <a:lvl9pPr marL="3967810" indent="-233401" eaLnBrk="0" fontAlgn="base" hangingPunct="0">
              <a:spcBef>
                <a:spcPct val="0"/>
              </a:spcBef>
              <a:spcAft>
                <a:spcPct val="0"/>
              </a:spcAft>
              <a:defRPr sz="2500">
                <a:solidFill>
                  <a:schemeClr val="tx1"/>
                </a:solidFill>
                <a:latin typeface="Times" charset="0"/>
              </a:defRPr>
            </a:lvl9pPr>
          </a:lstStyle>
          <a:p>
            <a:fld id="{F87D53E9-43E7-4201-A961-838D9A268B10}" type="slidenum">
              <a:rPr lang="en-US" sz="1200"/>
              <a:pPr/>
              <a:t>7</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US" dirty="0" smtClean="0"/>
              <a:t>We</a:t>
            </a:r>
            <a:r>
              <a:rPr lang="en-US" baseline="0" dirty="0" smtClean="0"/>
              <a:t> track our savings to the Public service board by major reporting areas on this chart.  Clearly the bulk of our savings come from business customers followed by efficient products.  And our three year total budget is 133M, with approximately 12 M of that 3 year number directed to thermal efficiency.</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500">
                <a:solidFill>
                  <a:schemeClr val="tx1"/>
                </a:solidFill>
                <a:latin typeface="Times" charset="0"/>
              </a:defRPr>
            </a:lvl1pPr>
            <a:lvl2pPr marL="758552" indent="-291751">
              <a:defRPr sz="2500">
                <a:solidFill>
                  <a:schemeClr val="tx1"/>
                </a:solidFill>
                <a:latin typeface="Times" charset="0"/>
              </a:defRPr>
            </a:lvl2pPr>
            <a:lvl3pPr marL="1167003" indent="-233401">
              <a:defRPr sz="2500">
                <a:solidFill>
                  <a:schemeClr val="tx1"/>
                </a:solidFill>
                <a:latin typeface="Times" charset="0"/>
              </a:defRPr>
            </a:lvl3pPr>
            <a:lvl4pPr marL="1633804" indent="-233401">
              <a:defRPr sz="2500">
                <a:solidFill>
                  <a:schemeClr val="tx1"/>
                </a:solidFill>
                <a:latin typeface="Times" charset="0"/>
              </a:defRPr>
            </a:lvl4pPr>
            <a:lvl5pPr marL="2100605" indent="-233401">
              <a:defRPr sz="2500">
                <a:solidFill>
                  <a:schemeClr val="tx1"/>
                </a:solidFill>
                <a:latin typeface="Times" charset="0"/>
              </a:defRPr>
            </a:lvl5pPr>
            <a:lvl6pPr marL="2567407" indent="-233401" eaLnBrk="0" fontAlgn="base" hangingPunct="0">
              <a:spcBef>
                <a:spcPct val="0"/>
              </a:spcBef>
              <a:spcAft>
                <a:spcPct val="0"/>
              </a:spcAft>
              <a:defRPr sz="2500">
                <a:solidFill>
                  <a:schemeClr val="tx1"/>
                </a:solidFill>
                <a:latin typeface="Times" charset="0"/>
              </a:defRPr>
            </a:lvl6pPr>
            <a:lvl7pPr marL="3034208" indent="-233401" eaLnBrk="0" fontAlgn="base" hangingPunct="0">
              <a:spcBef>
                <a:spcPct val="0"/>
              </a:spcBef>
              <a:spcAft>
                <a:spcPct val="0"/>
              </a:spcAft>
              <a:defRPr sz="2500">
                <a:solidFill>
                  <a:schemeClr val="tx1"/>
                </a:solidFill>
                <a:latin typeface="Times" charset="0"/>
              </a:defRPr>
            </a:lvl7pPr>
            <a:lvl8pPr marL="3501009" indent="-233401" eaLnBrk="0" fontAlgn="base" hangingPunct="0">
              <a:spcBef>
                <a:spcPct val="0"/>
              </a:spcBef>
              <a:spcAft>
                <a:spcPct val="0"/>
              </a:spcAft>
              <a:defRPr sz="2500">
                <a:solidFill>
                  <a:schemeClr val="tx1"/>
                </a:solidFill>
                <a:latin typeface="Times" charset="0"/>
              </a:defRPr>
            </a:lvl8pPr>
            <a:lvl9pPr marL="3967810" indent="-233401" eaLnBrk="0" fontAlgn="base" hangingPunct="0">
              <a:spcBef>
                <a:spcPct val="0"/>
              </a:spcBef>
              <a:spcAft>
                <a:spcPct val="0"/>
              </a:spcAft>
              <a:defRPr sz="2500">
                <a:solidFill>
                  <a:schemeClr val="tx1"/>
                </a:solidFill>
                <a:latin typeface="Times" charset="0"/>
              </a:defRPr>
            </a:lvl9pPr>
          </a:lstStyle>
          <a:p>
            <a:fld id="{F87D53E9-43E7-4201-A961-838D9A268B10}" type="slidenum">
              <a:rPr lang="en-US" sz="1200"/>
              <a:pPr/>
              <a:t>8</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US" sz="1400" dirty="0" smtClean="0"/>
              <a:t>Lastly for context</a:t>
            </a:r>
            <a:r>
              <a:rPr lang="en-US" sz="1400" baseline="0" dirty="0" smtClean="0"/>
              <a:t> – the timeline of Efficiency </a:t>
            </a:r>
            <a:r>
              <a:rPr lang="en-US" sz="1400" baseline="0" dirty="0" err="1" smtClean="0"/>
              <a:t>Vermont.</a:t>
            </a:r>
            <a:r>
              <a:rPr lang="en-US" sz="1400" dirty="0" err="1" smtClean="0"/>
              <a:t>On</a:t>
            </a:r>
            <a:r>
              <a:rPr lang="en-US" sz="1400" baseline="0" dirty="0" smtClean="0"/>
              <a:t> the bottom are the critical dates in the development/creation of EVT</a:t>
            </a:r>
          </a:p>
          <a:p>
            <a:pPr eaLnBrk="1" hangingPunct="1"/>
            <a:endParaRPr lang="en-US" sz="1400" baseline="0" dirty="0" smtClean="0"/>
          </a:p>
          <a:p>
            <a:pPr eaLnBrk="1" hangingPunct="1"/>
            <a:r>
              <a:rPr lang="en-US" sz="1400" baseline="0" dirty="0" smtClean="0"/>
              <a:t>On the top of the timeline is a progression of approaches Efficiency Vermont has deployed to serve ratepayers, and how these approaches have changed in reflection to adopting a longer view perspective to our planning.</a:t>
            </a:r>
            <a:endParaRPr lang="en-US" sz="14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500">
                <a:solidFill>
                  <a:schemeClr val="tx1"/>
                </a:solidFill>
                <a:latin typeface="Times" charset="0"/>
              </a:defRPr>
            </a:lvl1pPr>
            <a:lvl2pPr marL="758552" indent="-291751">
              <a:defRPr sz="2500">
                <a:solidFill>
                  <a:schemeClr val="tx1"/>
                </a:solidFill>
                <a:latin typeface="Times" charset="0"/>
              </a:defRPr>
            </a:lvl2pPr>
            <a:lvl3pPr marL="1167003" indent="-233401">
              <a:defRPr sz="2500">
                <a:solidFill>
                  <a:schemeClr val="tx1"/>
                </a:solidFill>
                <a:latin typeface="Times" charset="0"/>
              </a:defRPr>
            </a:lvl3pPr>
            <a:lvl4pPr marL="1633804" indent="-233401">
              <a:defRPr sz="2500">
                <a:solidFill>
                  <a:schemeClr val="tx1"/>
                </a:solidFill>
                <a:latin typeface="Times" charset="0"/>
              </a:defRPr>
            </a:lvl4pPr>
            <a:lvl5pPr marL="2100605" indent="-233401">
              <a:defRPr sz="2500">
                <a:solidFill>
                  <a:schemeClr val="tx1"/>
                </a:solidFill>
                <a:latin typeface="Times" charset="0"/>
              </a:defRPr>
            </a:lvl5pPr>
            <a:lvl6pPr marL="2567407" indent="-233401" eaLnBrk="0" fontAlgn="base" hangingPunct="0">
              <a:spcBef>
                <a:spcPct val="0"/>
              </a:spcBef>
              <a:spcAft>
                <a:spcPct val="0"/>
              </a:spcAft>
              <a:defRPr sz="2500">
                <a:solidFill>
                  <a:schemeClr val="tx1"/>
                </a:solidFill>
                <a:latin typeface="Times" charset="0"/>
              </a:defRPr>
            </a:lvl6pPr>
            <a:lvl7pPr marL="3034208" indent="-233401" eaLnBrk="0" fontAlgn="base" hangingPunct="0">
              <a:spcBef>
                <a:spcPct val="0"/>
              </a:spcBef>
              <a:spcAft>
                <a:spcPct val="0"/>
              </a:spcAft>
              <a:defRPr sz="2500">
                <a:solidFill>
                  <a:schemeClr val="tx1"/>
                </a:solidFill>
                <a:latin typeface="Times" charset="0"/>
              </a:defRPr>
            </a:lvl7pPr>
            <a:lvl8pPr marL="3501009" indent="-233401" eaLnBrk="0" fontAlgn="base" hangingPunct="0">
              <a:spcBef>
                <a:spcPct val="0"/>
              </a:spcBef>
              <a:spcAft>
                <a:spcPct val="0"/>
              </a:spcAft>
              <a:defRPr sz="2500">
                <a:solidFill>
                  <a:schemeClr val="tx1"/>
                </a:solidFill>
                <a:latin typeface="Times" charset="0"/>
              </a:defRPr>
            </a:lvl8pPr>
            <a:lvl9pPr marL="3967810" indent="-233401" eaLnBrk="0" fontAlgn="base" hangingPunct="0">
              <a:spcBef>
                <a:spcPct val="0"/>
              </a:spcBef>
              <a:spcAft>
                <a:spcPct val="0"/>
              </a:spcAft>
              <a:defRPr sz="2500">
                <a:solidFill>
                  <a:schemeClr val="tx1"/>
                </a:solidFill>
                <a:latin typeface="Times" charset="0"/>
              </a:defRPr>
            </a:lvl9pPr>
          </a:lstStyle>
          <a:p>
            <a:fld id="{F87D53E9-43E7-4201-A961-838D9A268B10}" type="slidenum">
              <a:rPr lang="en-US" sz="1200"/>
              <a:pPr/>
              <a:t>9</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lnSpc>
                <a:spcPct val="90000"/>
              </a:lnSpc>
              <a:spcBef>
                <a:spcPts val="0"/>
              </a:spcBef>
              <a:spcAft>
                <a:spcPts val="0"/>
              </a:spcAft>
            </a:pPr>
            <a:r>
              <a:rPr lang="en-US" sz="1600" dirty="0" smtClean="0">
                <a:solidFill>
                  <a:srgbClr val="000000"/>
                </a:solidFill>
                <a:latin typeface="Times New Roman" pitchFamily="18" charset="0"/>
              </a:rPr>
              <a:t>DRP:</a:t>
            </a:r>
            <a:r>
              <a:rPr lang="en-US" sz="1600" baseline="0" dirty="0" smtClean="0">
                <a:solidFill>
                  <a:srgbClr val="000000"/>
                </a:solidFill>
                <a:latin typeface="Times New Roman" pitchFamily="18" charset="0"/>
              </a:rPr>
              <a:t> </a:t>
            </a:r>
            <a:r>
              <a:rPr lang="en-US" sz="1600" dirty="0" smtClean="0">
                <a:solidFill>
                  <a:srgbClr val="000000"/>
                </a:solidFill>
                <a:latin typeface="Times New Roman" pitchFamily="18" charset="0"/>
              </a:rPr>
              <a:t>Generate and analyze rate impacts and savings for different planning scenarios:</a:t>
            </a:r>
          </a:p>
          <a:p>
            <a:pPr lvl="2">
              <a:lnSpc>
                <a:spcPct val="90000"/>
              </a:lnSpc>
              <a:spcBef>
                <a:spcPts val="0"/>
              </a:spcBef>
              <a:spcAft>
                <a:spcPts val="0"/>
              </a:spcAft>
            </a:pPr>
            <a:r>
              <a:rPr lang="en-US" sz="1600" dirty="0" smtClean="0">
                <a:solidFill>
                  <a:srgbClr val="000000"/>
                </a:solidFill>
                <a:latin typeface="Times New Roman" pitchFamily="18" charset="0"/>
              </a:rPr>
              <a:t>-Maximum Achievable requirements to capture all cost effective efficiency measures </a:t>
            </a:r>
          </a:p>
          <a:p>
            <a:pPr lvl="2">
              <a:lnSpc>
                <a:spcPct val="90000"/>
              </a:lnSpc>
              <a:spcBef>
                <a:spcPts val="0"/>
              </a:spcBef>
              <a:spcAft>
                <a:spcPts val="0"/>
              </a:spcAft>
            </a:pPr>
            <a:r>
              <a:rPr lang="en-US" sz="1600" dirty="0" smtClean="0">
                <a:solidFill>
                  <a:srgbClr val="000000"/>
                </a:solidFill>
                <a:latin typeface="Times New Roman" pitchFamily="18" charset="0"/>
              </a:rPr>
              <a:t>-Flat and inflation adjusted constrained budgets for 20 years</a:t>
            </a:r>
          </a:p>
          <a:p>
            <a:pPr lvl="2">
              <a:lnSpc>
                <a:spcPct val="90000"/>
              </a:lnSpc>
              <a:spcBef>
                <a:spcPts val="0"/>
              </a:spcBef>
              <a:spcAft>
                <a:spcPts val="0"/>
              </a:spcAft>
            </a:pPr>
            <a:r>
              <a:rPr lang="en-US" sz="1600" dirty="0" smtClean="0">
                <a:solidFill>
                  <a:srgbClr val="000000"/>
                </a:solidFill>
                <a:latin typeface="Times New Roman" pitchFamily="18" charset="0"/>
              </a:rPr>
              <a:t>-Ramp up to 3% depth of savings</a:t>
            </a:r>
          </a:p>
          <a:p>
            <a:pPr lvl="2">
              <a:lnSpc>
                <a:spcPct val="90000"/>
              </a:lnSpc>
              <a:spcBef>
                <a:spcPts val="0"/>
              </a:spcBef>
              <a:spcAft>
                <a:spcPts val="0"/>
              </a:spcAft>
            </a:pPr>
            <a:endParaRPr lang="en-US" sz="1600" dirty="0" smtClean="0">
              <a:solidFill>
                <a:srgbClr val="000000"/>
              </a:solidFill>
              <a:latin typeface="Times New Roman" pitchFamily="18" charset="0"/>
            </a:endParaRPr>
          </a:p>
          <a:p>
            <a:pPr lvl="0">
              <a:lnSpc>
                <a:spcPct val="90000"/>
              </a:lnSpc>
              <a:spcBef>
                <a:spcPts val="0"/>
              </a:spcBef>
              <a:spcAft>
                <a:spcPts val="0"/>
              </a:spcAft>
            </a:pPr>
            <a:r>
              <a:rPr lang="en-US" sz="1600" dirty="0" smtClean="0">
                <a:solidFill>
                  <a:srgbClr val="000000"/>
                </a:solidFill>
                <a:latin typeface="Times New Roman" pitchFamily="18" charset="0"/>
              </a:rPr>
              <a:t>The 20 year plan is</a:t>
            </a:r>
            <a:r>
              <a:rPr lang="en-US" sz="1600" baseline="0" dirty="0" smtClean="0">
                <a:solidFill>
                  <a:srgbClr val="000000"/>
                </a:solidFill>
                <a:latin typeface="Times New Roman" pitchFamily="18" charset="0"/>
              </a:rPr>
              <a:t> evaluated at the statewide utility planning level to coordinate the benefits of efficiency with projected demand.</a:t>
            </a:r>
            <a:endParaRPr lang="en-US" sz="1600" dirty="0" smtClean="0">
              <a:solidFill>
                <a:srgbClr val="000000"/>
              </a:solidFill>
              <a:latin typeface="Times New Roman" pitchFamily="18" charset="0"/>
            </a:endParaRPr>
          </a:p>
          <a:p>
            <a:pPr lvl="2">
              <a:lnSpc>
                <a:spcPct val="90000"/>
              </a:lnSpc>
              <a:spcBef>
                <a:spcPts val="0"/>
              </a:spcBef>
              <a:spcAft>
                <a:spcPts val="0"/>
              </a:spcAft>
            </a:pPr>
            <a:endParaRPr lang="en-US" sz="1600" dirty="0" smtClean="0">
              <a:solidFill>
                <a:srgbClr val="000000"/>
              </a:solidFill>
              <a:latin typeface="Times New Roman" pitchFamily="18"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600" dirty="0" smtClean="0">
                <a:solidFill>
                  <a:srgbClr val="000000"/>
                </a:solidFill>
                <a:latin typeface="Times New Roman" pitchFamily="18" charset="0"/>
              </a:rPr>
              <a:t>Based</a:t>
            </a:r>
            <a:r>
              <a:rPr lang="en-US" sz="1600" baseline="0" dirty="0" smtClean="0">
                <a:solidFill>
                  <a:srgbClr val="000000"/>
                </a:solidFill>
                <a:latin typeface="Times New Roman" pitchFamily="18" charset="0"/>
              </a:rPr>
              <a:t> on Public Service board direction </a:t>
            </a:r>
            <a:r>
              <a:rPr lang="en-US" sz="1600" dirty="0" smtClean="0">
                <a:solidFill>
                  <a:srgbClr val="000000"/>
                </a:solidFill>
                <a:latin typeface="Times New Roman" pitchFamily="18" charset="0"/>
              </a:rPr>
              <a:t>from the context of the 20 year DRP, </a:t>
            </a:r>
            <a:r>
              <a:rPr lang="en-US" sz="1600" baseline="0" dirty="0" smtClean="0">
                <a:solidFill>
                  <a:srgbClr val="000000"/>
                </a:solidFill>
                <a:latin typeface="Times New Roman" pitchFamily="18" charset="0"/>
              </a:rPr>
              <a:t>a </a:t>
            </a:r>
            <a:r>
              <a:rPr lang="en-US" sz="1400" dirty="0" smtClean="0">
                <a:solidFill>
                  <a:srgbClr val="000000"/>
                </a:solidFill>
                <a:latin typeface="Times New Roman" pitchFamily="18" charset="0"/>
              </a:rPr>
              <a:t>3 year</a:t>
            </a:r>
            <a:r>
              <a:rPr lang="en-US" sz="1400" baseline="0" dirty="0" smtClean="0">
                <a:solidFill>
                  <a:srgbClr val="000000"/>
                </a:solidFill>
                <a:latin typeface="Times New Roman" pitchFamily="18" charset="0"/>
              </a:rPr>
              <a:t> </a:t>
            </a:r>
            <a:r>
              <a:rPr lang="en-US" sz="1400" dirty="0" smtClean="0">
                <a:solidFill>
                  <a:srgbClr val="000000"/>
                </a:solidFill>
                <a:latin typeface="Times New Roman" pitchFamily="18" charset="0"/>
              </a:rPr>
              <a:t>budgets and goals are set for Efficiency Vermont</a:t>
            </a:r>
          </a:p>
          <a:p>
            <a:pPr marL="0" marR="0" lvl="2" indent="0" algn="l" defTabSz="914400" rtl="0" eaLnBrk="1" fontAlgn="base" latinLnBrk="0" hangingPunct="1">
              <a:lnSpc>
                <a:spcPct val="100000"/>
              </a:lnSpc>
              <a:spcBef>
                <a:spcPct val="30000"/>
              </a:spcBef>
              <a:spcAft>
                <a:spcPct val="0"/>
              </a:spcAft>
              <a:buClrTx/>
              <a:buSzTx/>
              <a:buFontTx/>
              <a:buNone/>
              <a:tabLst/>
              <a:defRPr/>
            </a:pPr>
            <a:endParaRPr lang="en-US" sz="1400" dirty="0" smtClean="0">
              <a:solidFill>
                <a:srgbClr val="000000"/>
              </a:solidFill>
              <a:latin typeface="Times New Roman" pitchFamily="18"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400" dirty="0" smtClean="0">
                <a:solidFill>
                  <a:srgbClr val="000000"/>
                </a:solidFill>
                <a:latin typeface="Times New Roman" pitchFamily="18" charset="0"/>
              </a:rPr>
              <a:t>In addition to our electric</a:t>
            </a:r>
            <a:r>
              <a:rPr lang="en-US" sz="1400" baseline="0" dirty="0" smtClean="0">
                <a:solidFill>
                  <a:srgbClr val="000000"/>
                </a:solidFill>
                <a:latin typeface="Times New Roman" pitchFamily="18" charset="0"/>
              </a:rPr>
              <a:t> 3 and 20 year plans we also develop a 10 year thermal plan that due to the nature of funding, is set based upon expected funding.  Because of the gap between current resources and maximum achievable potential, no alternate scenarios are constructed.</a:t>
            </a:r>
            <a:endParaRPr lang="en-US" sz="1400" dirty="0" smtClean="0">
              <a:solidFill>
                <a:srgbClr val="000000"/>
              </a:solidFill>
              <a:latin typeface="Times New Roman" pitchFamily="18" charset="0"/>
            </a:endParaRPr>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B9498E65-9F31-4FF2-A280-F4509EBB7EA1}" type="slidenum">
              <a:rPr lang="en-US"/>
              <a:pPr>
                <a:defRPr/>
              </a:pPr>
              <a:t>‹#›</a:t>
            </a:fld>
            <a:endParaRPr lang="en-US"/>
          </a:p>
        </p:txBody>
      </p:sp>
    </p:spTree>
    <p:extLst>
      <p:ext uri="{BB962C8B-B14F-4D97-AF65-F5344CB8AC3E}">
        <p14:creationId xmlns:p14="http://schemas.microsoft.com/office/powerpoint/2010/main" val="2098480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71E22B3D-487C-4A54-8626-0AF60B737A88}" type="slidenum">
              <a:rPr lang="en-US"/>
              <a:pPr>
                <a:defRPr/>
              </a:pPr>
              <a:t>‹#›</a:t>
            </a:fld>
            <a:endParaRPr lang="en-US"/>
          </a:p>
        </p:txBody>
      </p:sp>
    </p:spTree>
    <p:extLst>
      <p:ext uri="{BB962C8B-B14F-4D97-AF65-F5344CB8AC3E}">
        <p14:creationId xmlns:p14="http://schemas.microsoft.com/office/powerpoint/2010/main" val="345233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3048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BAC274E-61FA-4C73-9726-5ABE3F932139}" type="slidenum">
              <a:rPr lang="en-US"/>
              <a:pPr>
                <a:defRPr/>
              </a:pPr>
              <a:t>‹#›</a:t>
            </a:fld>
            <a:endParaRPr lang="en-US"/>
          </a:p>
        </p:txBody>
      </p:sp>
    </p:spTree>
    <p:extLst>
      <p:ext uri="{BB962C8B-B14F-4D97-AF65-F5344CB8AC3E}">
        <p14:creationId xmlns:p14="http://schemas.microsoft.com/office/powerpoint/2010/main" val="2218096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2D487DC-4E0A-430B-879C-0BD86D134857}" type="slidenum">
              <a:rPr lang="en-US"/>
              <a:pPr>
                <a:defRPr/>
              </a:pPr>
              <a:t>‹#›</a:t>
            </a:fld>
            <a:endParaRPr lang="en-US"/>
          </a:p>
        </p:txBody>
      </p:sp>
    </p:spTree>
    <p:extLst>
      <p:ext uri="{BB962C8B-B14F-4D97-AF65-F5344CB8AC3E}">
        <p14:creationId xmlns:p14="http://schemas.microsoft.com/office/powerpoint/2010/main" val="1576054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BC65271-FF0D-40D7-9834-0D08E5FF1DD9}" type="slidenum">
              <a:rPr lang="en-US"/>
              <a:pPr>
                <a:defRPr/>
              </a:pPr>
              <a:t>‹#›</a:t>
            </a:fld>
            <a:endParaRPr lang="en-US"/>
          </a:p>
        </p:txBody>
      </p:sp>
    </p:spTree>
    <p:extLst>
      <p:ext uri="{BB962C8B-B14F-4D97-AF65-F5344CB8AC3E}">
        <p14:creationId xmlns:p14="http://schemas.microsoft.com/office/powerpoint/2010/main" val="2365945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679169D-BD26-4F05-819B-CA60E5E3B6E8}" type="slidenum">
              <a:rPr lang="en-US"/>
              <a:pPr>
                <a:defRPr/>
              </a:pPr>
              <a:t>‹#›</a:t>
            </a:fld>
            <a:endParaRPr lang="en-US"/>
          </a:p>
        </p:txBody>
      </p:sp>
    </p:spTree>
    <p:extLst>
      <p:ext uri="{BB962C8B-B14F-4D97-AF65-F5344CB8AC3E}">
        <p14:creationId xmlns:p14="http://schemas.microsoft.com/office/powerpoint/2010/main" val="220881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91B1F2CE-229C-423C-B052-1EFA7086CD50}" type="slidenum">
              <a:rPr lang="en-US"/>
              <a:pPr>
                <a:defRPr/>
              </a:pPr>
              <a:t>‹#›</a:t>
            </a:fld>
            <a:endParaRPr lang="en-US"/>
          </a:p>
        </p:txBody>
      </p:sp>
    </p:spTree>
    <p:extLst>
      <p:ext uri="{BB962C8B-B14F-4D97-AF65-F5344CB8AC3E}">
        <p14:creationId xmlns:p14="http://schemas.microsoft.com/office/powerpoint/2010/main" val="2963146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7C2A2F81-4644-4E54-ABEF-22B71D3BDE69}" type="slidenum">
              <a:rPr lang="en-US"/>
              <a:pPr>
                <a:defRPr/>
              </a:pPr>
              <a:t>‹#›</a:t>
            </a:fld>
            <a:endParaRPr lang="en-US"/>
          </a:p>
        </p:txBody>
      </p:sp>
    </p:spTree>
    <p:extLst>
      <p:ext uri="{BB962C8B-B14F-4D97-AF65-F5344CB8AC3E}">
        <p14:creationId xmlns:p14="http://schemas.microsoft.com/office/powerpoint/2010/main" val="3125174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1C8E67FF-7980-4D37-B3D7-520EA116FFFF}" type="slidenum">
              <a:rPr lang="en-US"/>
              <a:pPr>
                <a:defRPr/>
              </a:pPr>
              <a:t>‹#›</a:t>
            </a:fld>
            <a:endParaRPr lang="en-US"/>
          </a:p>
        </p:txBody>
      </p:sp>
    </p:spTree>
    <p:extLst>
      <p:ext uri="{BB962C8B-B14F-4D97-AF65-F5344CB8AC3E}">
        <p14:creationId xmlns:p14="http://schemas.microsoft.com/office/powerpoint/2010/main" val="3540001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979EF51-0990-4E38-85CE-D9ED9C5D2EBA}" type="slidenum">
              <a:rPr lang="en-US"/>
              <a:pPr>
                <a:defRPr/>
              </a:pPr>
              <a:t>‹#›</a:t>
            </a:fld>
            <a:endParaRPr lang="en-US"/>
          </a:p>
        </p:txBody>
      </p:sp>
    </p:spTree>
    <p:extLst>
      <p:ext uri="{BB962C8B-B14F-4D97-AF65-F5344CB8AC3E}">
        <p14:creationId xmlns:p14="http://schemas.microsoft.com/office/powerpoint/2010/main" val="201701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3C722EB-FB9D-4D9B-9463-6D5C15034DB7}" type="slidenum">
              <a:rPr lang="en-US"/>
              <a:pPr>
                <a:defRPr/>
              </a:pPr>
              <a:t>‹#›</a:t>
            </a:fld>
            <a:endParaRPr lang="en-US"/>
          </a:p>
        </p:txBody>
      </p:sp>
    </p:spTree>
    <p:extLst>
      <p:ext uri="{BB962C8B-B14F-4D97-AF65-F5344CB8AC3E}">
        <p14:creationId xmlns:p14="http://schemas.microsoft.com/office/powerpoint/2010/main" val="863116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8229600" cy="1143000"/>
          </a:xfrm>
          <a:prstGeom prst="rect">
            <a:avLst/>
          </a:prstGeom>
          <a:noFill/>
          <a:ln>
            <a:noFill/>
          </a:ln>
          <a:effectLst/>
          <a:extLst>
            <a:ext uri="{909E8E84-426E-40DD-AFC4-6F175D3DCCD1}">
              <a14:hiddenFill xmlns:a14="http://schemas.microsoft.com/office/drawing/2010/main">
                <a:solidFill>
                  <a:srgbClr val="0184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00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633B1CC-BEA0-4A68-9CB0-FE1FC69153C2}" type="slidenum">
              <a:rPr lang="en-US"/>
              <a:pPr>
                <a:defRPr/>
              </a:pPr>
              <a:t>‹#›</a:t>
            </a:fld>
            <a:endParaRPr lang="en-US"/>
          </a:p>
        </p:txBody>
      </p:sp>
      <p:sp>
        <p:nvSpPr>
          <p:cNvPr id="2" name="Rectangle 8"/>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1400"/>
          </a:p>
        </p:txBody>
      </p:sp>
      <p:sp>
        <p:nvSpPr>
          <p:cNvPr id="1031" name="Rectangle 9"/>
          <p:cNvSpPr>
            <a:spLocks noChangeArrowheads="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C8E93AC-0E42-4F10-AC9E-D1CB992B9057}" type="slidenum">
              <a:rPr lang="en-US" sz="1400"/>
              <a:pPr algn="r"/>
              <a:t>‹#›</a:t>
            </a:fld>
            <a:endParaRPr lang="en-US" sz="1400"/>
          </a:p>
        </p:txBody>
      </p:sp>
      <p:sp>
        <p:nvSpPr>
          <p:cNvPr id="1032" name="Rectangle 10"/>
          <p:cNvSpPr>
            <a:spLocks noChangeArrowheads="1"/>
          </p:cNvSpPr>
          <p:nvPr/>
        </p:nvSpPr>
        <p:spPr bwMode="auto">
          <a:xfrm>
            <a:off x="1981200" y="6121400"/>
            <a:ext cx="7162800" cy="381000"/>
          </a:xfrm>
          <a:prstGeom prst="rect">
            <a:avLst/>
          </a:prstGeom>
          <a:solidFill>
            <a:srgbClr val="01843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12"/>
          <p:cNvSpPr>
            <a:spLocks noChangeArrowheads="1"/>
          </p:cNvSpPr>
          <p:nvPr/>
        </p:nvSpPr>
        <p:spPr bwMode="auto">
          <a:xfrm>
            <a:off x="1981200" y="6121400"/>
            <a:ext cx="7162800" cy="381000"/>
          </a:xfrm>
          <a:prstGeom prst="rect">
            <a:avLst/>
          </a:prstGeom>
          <a:solidFill>
            <a:srgbClr val="01843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34" name="Picture 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3988" y="6113463"/>
            <a:ext cx="17589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400">
          <a:solidFill>
            <a:srgbClr val="01843E"/>
          </a:solidFill>
          <a:latin typeface="+mj-lt"/>
          <a:ea typeface="+mj-ea"/>
          <a:cs typeface="+mj-cs"/>
        </a:defRPr>
      </a:lvl1pPr>
      <a:lvl2pPr algn="l" rtl="0" eaLnBrk="1" fontAlgn="base" hangingPunct="1">
        <a:spcBef>
          <a:spcPct val="0"/>
        </a:spcBef>
        <a:spcAft>
          <a:spcPct val="0"/>
        </a:spcAft>
        <a:defRPr sz="3400">
          <a:solidFill>
            <a:srgbClr val="01843E"/>
          </a:solidFill>
          <a:latin typeface="Interstate-Bold" pitchFamily="2" charset="0"/>
        </a:defRPr>
      </a:lvl2pPr>
      <a:lvl3pPr algn="l" rtl="0" eaLnBrk="1" fontAlgn="base" hangingPunct="1">
        <a:spcBef>
          <a:spcPct val="0"/>
        </a:spcBef>
        <a:spcAft>
          <a:spcPct val="0"/>
        </a:spcAft>
        <a:defRPr sz="3400">
          <a:solidFill>
            <a:srgbClr val="01843E"/>
          </a:solidFill>
          <a:latin typeface="Interstate-Bold" pitchFamily="2" charset="0"/>
        </a:defRPr>
      </a:lvl3pPr>
      <a:lvl4pPr algn="l" rtl="0" eaLnBrk="1" fontAlgn="base" hangingPunct="1">
        <a:spcBef>
          <a:spcPct val="0"/>
        </a:spcBef>
        <a:spcAft>
          <a:spcPct val="0"/>
        </a:spcAft>
        <a:defRPr sz="3400">
          <a:solidFill>
            <a:srgbClr val="01843E"/>
          </a:solidFill>
          <a:latin typeface="Interstate-Bold" pitchFamily="2" charset="0"/>
        </a:defRPr>
      </a:lvl4pPr>
      <a:lvl5pPr algn="l" rtl="0" eaLnBrk="1" fontAlgn="base" hangingPunct="1">
        <a:spcBef>
          <a:spcPct val="0"/>
        </a:spcBef>
        <a:spcAft>
          <a:spcPct val="0"/>
        </a:spcAft>
        <a:defRPr sz="3400">
          <a:solidFill>
            <a:srgbClr val="01843E"/>
          </a:solidFill>
          <a:latin typeface="Interstate-Bold" pitchFamily="2" charset="0"/>
        </a:defRPr>
      </a:lvl5pPr>
      <a:lvl6pPr marL="457200" algn="l" rtl="0" eaLnBrk="1" fontAlgn="base" hangingPunct="1">
        <a:spcBef>
          <a:spcPct val="0"/>
        </a:spcBef>
        <a:spcAft>
          <a:spcPct val="0"/>
        </a:spcAft>
        <a:defRPr sz="3400">
          <a:solidFill>
            <a:srgbClr val="01843E"/>
          </a:solidFill>
          <a:latin typeface="Interstate-Bold" pitchFamily="2" charset="0"/>
        </a:defRPr>
      </a:lvl6pPr>
      <a:lvl7pPr marL="914400" algn="l" rtl="0" eaLnBrk="1" fontAlgn="base" hangingPunct="1">
        <a:spcBef>
          <a:spcPct val="0"/>
        </a:spcBef>
        <a:spcAft>
          <a:spcPct val="0"/>
        </a:spcAft>
        <a:defRPr sz="3400">
          <a:solidFill>
            <a:srgbClr val="01843E"/>
          </a:solidFill>
          <a:latin typeface="Interstate-Bold" pitchFamily="2" charset="0"/>
        </a:defRPr>
      </a:lvl7pPr>
      <a:lvl8pPr marL="1371600" algn="l" rtl="0" eaLnBrk="1" fontAlgn="base" hangingPunct="1">
        <a:spcBef>
          <a:spcPct val="0"/>
        </a:spcBef>
        <a:spcAft>
          <a:spcPct val="0"/>
        </a:spcAft>
        <a:defRPr sz="3400">
          <a:solidFill>
            <a:srgbClr val="01843E"/>
          </a:solidFill>
          <a:latin typeface="Interstate-Bold" pitchFamily="2" charset="0"/>
        </a:defRPr>
      </a:lvl8pPr>
      <a:lvl9pPr marL="1828800" algn="l" rtl="0" eaLnBrk="1" fontAlgn="base" hangingPunct="1">
        <a:spcBef>
          <a:spcPct val="0"/>
        </a:spcBef>
        <a:spcAft>
          <a:spcPct val="0"/>
        </a:spcAft>
        <a:defRPr sz="3400">
          <a:solidFill>
            <a:srgbClr val="01843E"/>
          </a:solidFill>
          <a:latin typeface="Interstate-Bold" pitchFamily="2" charset="0"/>
        </a:defRPr>
      </a:lvl9pPr>
    </p:titleStyle>
    <p:bodyStyle>
      <a:lvl1pPr marL="342900" indent="-342900" algn="l" rtl="0" eaLnBrk="1" fontAlgn="base" hangingPunct="1">
        <a:spcBef>
          <a:spcPct val="20000"/>
        </a:spcBef>
        <a:spcAft>
          <a:spcPct val="20000"/>
        </a:spcAft>
        <a:defRPr sz="2000">
          <a:solidFill>
            <a:srgbClr val="01843E"/>
          </a:solidFill>
          <a:latin typeface="+mn-lt"/>
          <a:ea typeface="+mn-ea"/>
          <a:cs typeface="+mn-cs"/>
        </a:defRPr>
      </a:lvl1pPr>
      <a:lvl2pPr marL="623888" indent="-166688" algn="l" rtl="0" eaLnBrk="1" fontAlgn="base" hangingPunct="1">
        <a:spcBef>
          <a:spcPct val="20000"/>
        </a:spcBef>
        <a:spcAft>
          <a:spcPct val="20000"/>
        </a:spcAft>
        <a:buFont typeface="Times" charset="0"/>
        <a:buChar char="•"/>
        <a:defRPr sz="2000">
          <a:solidFill>
            <a:schemeClr val="tx1"/>
          </a:solidFill>
          <a:latin typeface="Minion" pitchFamily="18" charset="0"/>
        </a:defRPr>
      </a:lvl2pPr>
      <a:lvl3pPr marL="1084263" indent="-169863" algn="l" rtl="0" eaLnBrk="1" fontAlgn="base" hangingPunct="1">
        <a:spcBef>
          <a:spcPct val="20000"/>
        </a:spcBef>
        <a:spcAft>
          <a:spcPct val="20000"/>
        </a:spcAft>
        <a:buFont typeface="Times" charset="0"/>
        <a:buChar char="•"/>
        <a:defRPr sz="2000">
          <a:solidFill>
            <a:schemeClr val="tx1"/>
          </a:solidFill>
          <a:latin typeface="Minion" pitchFamily="18" charset="0"/>
        </a:defRPr>
      </a:lvl3pPr>
      <a:lvl4pPr marL="1543050" indent="-171450" algn="l" rtl="0" eaLnBrk="1" fontAlgn="base" hangingPunct="1">
        <a:spcBef>
          <a:spcPct val="20000"/>
        </a:spcBef>
        <a:spcAft>
          <a:spcPct val="20000"/>
        </a:spcAft>
        <a:buFont typeface="Times" charset="0"/>
        <a:buChar char="•"/>
        <a:defRPr sz="2000">
          <a:solidFill>
            <a:schemeClr val="tx1"/>
          </a:solidFill>
          <a:latin typeface="Minion" pitchFamily="18" charset="0"/>
        </a:defRPr>
      </a:lvl4pPr>
      <a:lvl5pPr marL="2003425" indent="-174625" algn="l" rtl="0" eaLnBrk="1" fontAlgn="base" hangingPunct="1">
        <a:spcBef>
          <a:spcPct val="20000"/>
        </a:spcBef>
        <a:spcAft>
          <a:spcPct val="20000"/>
        </a:spcAft>
        <a:buFont typeface="Times" charset="0"/>
        <a:buChar char="•"/>
        <a:defRPr sz="2000">
          <a:solidFill>
            <a:schemeClr val="tx1"/>
          </a:solidFill>
          <a:latin typeface="Minion" pitchFamily="18" charset="0"/>
        </a:defRPr>
      </a:lvl5pPr>
      <a:lvl6pPr marL="2460625" indent="-174625" algn="l" rtl="0" eaLnBrk="1" fontAlgn="base" hangingPunct="1">
        <a:spcBef>
          <a:spcPct val="20000"/>
        </a:spcBef>
        <a:spcAft>
          <a:spcPct val="20000"/>
        </a:spcAft>
        <a:buFont typeface="Times" charset="0"/>
        <a:buChar char="•"/>
        <a:defRPr sz="2000">
          <a:solidFill>
            <a:schemeClr val="tx1"/>
          </a:solidFill>
          <a:latin typeface="Minion" pitchFamily="18" charset="0"/>
        </a:defRPr>
      </a:lvl6pPr>
      <a:lvl7pPr marL="2917825" indent="-174625" algn="l" rtl="0" eaLnBrk="1" fontAlgn="base" hangingPunct="1">
        <a:spcBef>
          <a:spcPct val="20000"/>
        </a:spcBef>
        <a:spcAft>
          <a:spcPct val="20000"/>
        </a:spcAft>
        <a:buFont typeface="Times" charset="0"/>
        <a:buChar char="•"/>
        <a:defRPr sz="2000">
          <a:solidFill>
            <a:schemeClr val="tx1"/>
          </a:solidFill>
          <a:latin typeface="Minion" pitchFamily="18" charset="0"/>
        </a:defRPr>
      </a:lvl7pPr>
      <a:lvl8pPr marL="3375025" indent="-174625" algn="l" rtl="0" eaLnBrk="1" fontAlgn="base" hangingPunct="1">
        <a:spcBef>
          <a:spcPct val="20000"/>
        </a:spcBef>
        <a:spcAft>
          <a:spcPct val="20000"/>
        </a:spcAft>
        <a:buFont typeface="Times" charset="0"/>
        <a:buChar char="•"/>
        <a:defRPr sz="2000">
          <a:solidFill>
            <a:schemeClr val="tx1"/>
          </a:solidFill>
          <a:latin typeface="Minion" pitchFamily="18" charset="0"/>
        </a:defRPr>
      </a:lvl8pPr>
      <a:lvl9pPr marL="3832225" indent="-174625" algn="l" rtl="0" eaLnBrk="1" fontAlgn="base" hangingPunct="1">
        <a:spcBef>
          <a:spcPct val="20000"/>
        </a:spcBef>
        <a:spcAft>
          <a:spcPct val="20000"/>
        </a:spcAft>
        <a:buFont typeface="Times" charset="0"/>
        <a:buChar char="•"/>
        <a:defRPr sz="2000">
          <a:solidFill>
            <a:schemeClr val="tx1"/>
          </a:solidFill>
          <a:latin typeface="Minio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18HP%20Training_DavidKee.jpg%20%20%20%20%20%20%20%20%20%20%20%20%20%20%20%20%20%20%20%20%20%20%20%20%20%20%20%20%20%20%20%20%20%20%20%20%20%20%2000376B06%0cMacintosh%20HD%20%20%20%20%20%20%20%20%20%20%20%20%20%20%20%20%20%20%20BBA3A940:" TargetMode="External"/><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19Richmond_Rotary_Press.jpg%20%20%20%20%20%20%20%20%20%20%20%20%20%20%20%20%20%20%20%20%20%20%20%20%20%20%20%20%20%20%20%20%20%20%20%20%20%2000376AE5%0cMacintosh%20HD%20%20%20%20%20%20%20%20%20%20%20%20%20%20%20%20%20%20%20BBA3A940:" TargetMode="External"/><Relationship Id="rId11" Type="http://schemas.openxmlformats.org/officeDocument/2006/relationships/image" Target="../media/image1.jpeg"/><Relationship Id="rId5" Type="http://schemas.openxmlformats.org/officeDocument/2006/relationships/image" Target="../media/image3.jpeg"/><Relationship Id="rId10" Type="http://schemas.openxmlformats.org/officeDocument/2006/relationships/image" Target="%08Ryan.jpg%20%20%20%20%20%20%20%20%20%20%20%20%20%20%20%20%20%20%20%20%20%20%20%20%20%20%20%20%20%20%20%20%20%20%20%20%20%20%20%20%20%20%20%20%20%20%20%20%20%20%20%20%20%20%2000376B06%0cMacintosh%20HD%20%20%20%20%20%20%20%20%20%20%20%20%20%20%20%20%20%20%20BBA3A940:" TargetMode="External"/><Relationship Id="rId4" Type="http://schemas.openxmlformats.org/officeDocument/2006/relationships/image" Target="%1bMachia%20Farm_Ron%20&amp;%20Chery.jpg%20%20%20%20%20%20%20%20%20%20%20%20%20%20%20%20%20%20%20%20%20%20%20%20%20%20%20%20%20%20%20%20%20%20%20%2000376AE5%0cMacintosh%20HD%20%20%20%20%20%20%20%20%20%20%20%20%20%20%20%20%20%20%20BBA3A940:" TargetMode="External"/><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jmerriam@veic.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pic>
        <p:nvPicPr>
          <p:cNvPr id="2051" name="Picture 72" descr="Machia Farm_Ron &amp; Chery.jpg                                    00376AE5Macintosh HD                   BBA3A94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429500" y="322263"/>
            <a:ext cx="1487488"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71" descr="Richmond_Rotary_Press.jpg                                      00376AE5Macintosh HD                   BBA3A940:"/>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901950" y="328613"/>
            <a:ext cx="1487488"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8" descr="HP Training_DavidKee.jpg                                       00376B06Macintosh HD                   BBA3A940:"/>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5918200" y="323850"/>
            <a:ext cx="1487488"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0" descr="Ryan.jpg                                                       00376B06Macintosh HD                   BBA3A940:"/>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4392613" y="322263"/>
            <a:ext cx="1487487"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5"/>
          <p:cNvSpPr>
            <a:spLocks noChangeArrowheads="1"/>
          </p:cNvSpPr>
          <p:nvPr/>
        </p:nvSpPr>
        <p:spPr bwMode="auto">
          <a:xfrm>
            <a:off x="0" y="2124075"/>
            <a:ext cx="9144000" cy="4724400"/>
          </a:xfrm>
          <a:prstGeom prst="rect">
            <a:avLst/>
          </a:prstGeom>
          <a:solidFill>
            <a:srgbClr val="01843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 name="Rectangle 2"/>
          <p:cNvSpPr>
            <a:spLocks noGrp="1" noChangeArrowheads="1"/>
          </p:cNvSpPr>
          <p:nvPr>
            <p:ph type="ctrTitle"/>
          </p:nvPr>
        </p:nvSpPr>
        <p:spPr>
          <a:xfrm>
            <a:off x="685800" y="2819399"/>
            <a:ext cx="7543800" cy="1666875"/>
          </a:xfrm>
        </p:spPr>
        <p:txBody>
          <a:bodyPr/>
          <a:lstStyle/>
          <a:p>
            <a:pPr algn="ctr" eaLnBrk="1" hangingPunct="1"/>
            <a:r>
              <a:rPr lang="en-US" b="1" dirty="0" smtClean="0">
                <a:solidFill>
                  <a:schemeClr val="bg1"/>
                </a:solidFill>
                <a:latin typeface="Arial Black" pitchFamily="34" charset="0"/>
              </a:rPr>
              <a:t>NEW APPROACHES </a:t>
            </a:r>
            <a:br>
              <a:rPr lang="en-US" b="1" dirty="0" smtClean="0">
                <a:solidFill>
                  <a:schemeClr val="bg1"/>
                </a:solidFill>
                <a:latin typeface="Arial Black" pitchFamily="34" charset="0"/>
              </a:rPr>
            </a:br>
            <a:r>
              <a:rPr lang="en-US" b="1" dirty="0" smtClean="0">
                <a:solidFill>
                  <a:schemeClr val="bg1"/>
                </a:solidFill>
                <a:latin typeface="Arial Black" pitchFamily="34" charset="0"/>
              </a:rPr>
              <a:t/>
            </a:r>
            <a:br>
              <a:rPr lang="en-US" b="1" dirty="0" smtClean="0">
                <a:solidFill>
                  <a:schemeClr val="bg1"/>
                </a:solidFill>
                <a:latin typeface="Arial Black" pitchFamily="34" charset="0"/>
              </a:rPr>
            </a:br>
            <a:r>
              <a:rPr lang="en-US" b="1" dirty="0" smtClean="0">
                <a:solidFill>
                  <a:schemeClr val="bg1"/>
                </a:solidFill>
                <a:latin typeface="Arial Black" pitchFamily="34" charset="0"/>
              </a:rPr>
              <a:t>FROM AN OLD UTILITY</a:t>
            </a:r>
            <a:r>
              <a:rPr lang="en-US" dirty="0" smtClean="0">
                <a:solidFill>
                  <a:schemeClr val="bg1"/>
                </a:solidFill>
                <a:latin typeface="Arial Black" pitchFamily="34" charset="0"/>
              </a:rPr>
              <a:t/>
            </a:r>
            <a:br>
              <a:rPr lang="en-US" dirty="0" smtClean="0">
                <a:solidFill>
                  <a:schemeClr val="bg1"/>
                </a:solidFill>
                <a:latin typeface="Arial Black" pitchFamily="34" charset="0"/>
              </a:rPr>
            </a:br>
            <a:endParaRPr lang="en-US" sz="2800" dirty="0" smtClean="0">
              <a:solidFill>
                <a:schemeClr val="bg1"/>
              </a:solidFill>
              <a:latin typeface="Times New Roman" pitchFamily="18" charset="0"/>
              <a:cs typeface="Times New Roman" pitchFamily="18" charset="0"/>
            </a:endParaRPr>
          </a:p>
        </p:txBody>
      </p:sp>
      <p:sp>
        <p:nvSpPr>
          <p:cNvPr id="2057" name="Rectangle 3"/>
          <p:cNvSpPr>
            <a:spLocks noGrp="1" noChangeArrowheads="1"/>
          </p:cNvSpPr>
          <p:nvPr>
            <p:ph type="subTitle" idx="1"/>
          </p:nvPr>
        </p:nvSpPr>
        <p:spPr>
          <a:xfrm>
            <a:off x="1371600" y="4800600"/>
            <a:ext cx="6858000" cy="1752600"/>
          </a:xfrm>
        </p:spPr>
        <p:txBody>
          <a:bodyPr/>
          <a:lstStyle/>
          <a:p>
            <a:pPr algn="r" eaLnBrk="1" hangingPunct="1">
              <a:lnSpc>
                <a:spcPct val="80000"/>
              </a:lnSpc>
              <a:spcAft>
                <a:spcPct val="0"/>
              </a:spcAft>
            </a:pPr>
            <a:endParaRPr lang="en-US" dirty="0" smtClean="0">
              <a:solidFill>
                <a:schemeClr val="bg1"/>
              </a:solidFill>
              <a:latin typeface="Times New Roman" pitchFamily="18" charset="0"/>
            </a:endParaRPr>
          </a:p>
          <a:p>
            <a:pPr algn="r" eaLnBrk="1" hangingPunct="1">
              <a:lnSpc>
                <a:spcPct val="80000"/>
              </a:lnSpc>
              <a:spcAft>
                <a:spcPct val="0"/>
              </a:spcAft>
            </a:pPr>
            <a:endParaRPr lang="en-US" dirty="0" smtClean="0">
              <a:solidFill>
                <a:schemeClr val="bg1"/>
              </a:solidFill>
              <a:latin typeface="Times New Roman" pitchFamily="18" charset="0"/>
            </a:endParaRPr>
          </a:p>
          <a:p>
            <a:pPr algn="r" eaLnBrk="1" hangingPunct="1">
              <a:lnSpc>
                <a:spcPct val="80000"/>
              </a:lnSpc>
              <a:spcAft>
                <a:spcPct val="0"/>
              </a:spcAft>
            </a:pPr>
            <a:endParaRPr lang="en-US" dirty="0" smtClean="0">
              <a:solidFill>
                <a:schemeClr val="bg1"/>
              </a:solidFill>
              <a:latin typeface="Times New Roman" pitchFamily="18" charset="0"/>
            </a:endParaRPr>
          </a:p>
          <a:p>
            <a:pPr algn="r" eaLnBrk="1" hangingPunct="1">
              <a:lnSpc>
                <a:spcPct val="80000"/>
              </a:lnSpc>
              <a:spcAft>
                <a:spcPct val="0"/>
              </a:spcAft>
            </a:pPr>
            <a:r>
              <a:rPr lang="en-US" dirty="0" smtClean="0">
                <a:solidFill>
                  <a:schemeClr val="bg1"/>
                </a:solidFill>
                <a:latin typeface="Times New Roman" pitchFamily="18" charset="0"/>
              </a:rPr>
              <a:t>Jim Merriam </a:t>
            </a:r>
          </a:p>
          <a:p>
            <a:pPr algn="r" eaLnBrk="1" hangingPunct="1">
              <a:lnSpc>
                <a:spcPct val="80000"/>
              </a:lnSpc>
              <a:spcAft>
                <a:spcPct val="0"/>
              </a:spcAft>
            </a:pPr>
            <a:r>
              <a:rPr lang="en-US" dirty="0" smtClean="0">
                <a:solidFill>
                  <a:schemeClr val="bg1"/>
                </a:solidFill>
                <a:latin typeface="Times New Roman" pitchFamily="18" charset="0"/>
              </a:rPr>
              <a:t>Director</a:t>
            </a:r>
          </a:p>
          <a:p>
            <a:pPr algn="r" eaLnBrk="1" hangingPunct="1">
              <a:lnSpc>
                <a:spcPct val="80000"/>
              </a:lnSpc>
              <a:spcAft>
                <a:spcPct val="0"/>
              </a:spcAft>
            </a:pPr>
            <a:r>
              <a:rPr lang="en-US" dirty="0" smtClean="0">
                <a:solidFill>
                  <a:schemeClr val="bg1"/>
                </a:solidFill>
                <a:latin typeface="Times New Roman" pitchFamily="18" charset="0"/>
              </a:rPr>
              <a:t>Efficiency Vermont</a:t>
            </a:r>
          </a:p>
          <a:p>
            <a:pPr algn="r" eaLnBrk="1" hangingPunct="1">
              <a:lnSpc>
                <a:spcPct val="80000"/>
              </a:lnSpc>
              <a:spcAft>
                <a:spcPct val="0"/>
              </a:spcAft>
            </a:pPr>
            <a:endParaRPr lang="en-US" dirty="0" smtClean="0">
              <a:solidFill>
                <a:schemeClr val="bg1"/>
              </a:solidFill>
              <a:latin typeface="Times New Roman" pitchFamily="18" charset="0"/>
            </a:endParaRPr>
          </a:p>
        </p:txBody>
      </p:sp>
      <p:grpSp>
        <p:nvGrpSpPr>
          <p:cNvPr id="2058" name="Group 53"/>
          <p:cNvGrpSpPr>
            <a:grpSpLocks/>
          </p:cNvGrpSpPr>
          <p:nvPr/>
        </p:nvGrpSpPr>
        <p:grpSpPr bwMode="auto">
          <a:xfrm>
            <a:off x="2894013" y="330200"/>
            <a:ext cx="6008687" cy="1470025"/>
            <a:chOff x="2252" y="548"/>
            <a:chExt cx="3204" cy="784"/>
          </a:xfrm>
        </p:grpSpPr>
        <p:sp>
          <p:nvSpPr>
            <p:cNvPr id="2060" name="Rectangle 32"/>
            <p:cNvSpPr>
              <a:spLocks noChangeArrowheads="1"/>
            </p:cNvSpPr>
            <p:nvPr/>
          </p:nvSpPr>
          <p:spPr bwMode="auto">
            <a:xfrm>
              <a:off x="2252" y="549"/>
              <a:ext cx="783" cy="783"/>
            </a:xfrm>
            <a:prstGeom prst="rect">
              <a:avLst/>
            </a:prstGeom>
            <a:noFill/>
            <a:ln w="41275">
              <a:solidFill>
                <a:srgbClr val="03578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1" name="Rectangle 33"/>
            <p:cNvSpPr>
              <a:spLocks noChangeArrowheads="1"/>
            </p:cNvSpPr>
            <p:nvPr/>
          </p:nvSpPr>
          <p:spPr bwMode="auto">
            <a:xfrm>
              <a:off x="3058" y="548"/>
              <a:ext cx="783" cy="783"/>
            </a:xfrm>
            <a:prstGeom prst="rect">
              <a:avLst/>
            </a:prstGeom>
            <a:noFill/>
            <a:ln w="41275">
              <a:solidFill>
                <a:srgbClr val="01ADE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2" name="Rectangle 34"/>
            <p:cNvSpPr>
              <a:spLocks noChangeArrowheads="1"/>
            </p:cNvSpPr>
            <p:nvPr/>
          </p:nvSpPr>
          <p:spPr bwMode="auto">
            <a:xfrm>
              <a:off x="3865" y="548"/>
              <a:ext cx="783" cy="783"/>
            </a:xfrm>
            <a:prstGeom prst="rect">
              <a:avLst/>
            </a:prstGeom>
            <a:noFill/>
            <a:ln w="41275">
              <a:solidFill>
                <a:srgbClr val="F78D2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3" name="Rectangle 35"/>
            <p:cNvSpPr>
              <a:spLocks noChangeArrowheads="1"/>
            </p:cNvSpPr>
            <p:nvPr/>
          </p:nvSpPr>
          <p:spPr bwMode="auto">
            <a:xfrm>
              <a:off x="4673" y="548"/>
              <a:ext cx="783" cy="783"/>
            </a:xfrm>
            <a:prstGeom prst="rect">
              <a:avLst/>
            </a:prstGeom>
            <a:noFill/>
            <a:ln w="41275">
              <a:solidFill>
                <a:srgbClr val="FCD65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059" name="Picture 15"/>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8600" y="777875"/>
            <a:ext cx="2525713"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70533383"/>
              </p:ext>
            </p:extLst>
          </p:nvPr>
        </p:nvGraphicFramePr>
        <p:xfrm>
          <a:off x="838200" y="457200"/>
          <a:ext cx="7848600" cy="5593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1441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304800"/>
            <a:ext cx="8915400" cy="1143000"/>
          </a:xfrm>
        </p:spPr>
        <p:txBody>
          <a:bodyPr/>
          <a:lstStyle/>
          <a:p>
            <a:pPr eaLnBrk="1" hangingPunct="1"/>
            <a:r>
              <a:rPr lang="en-US" b="1" dirty="0" smtClean="0">
                <a:latin typeface="Arial" charset="0"/>
              </a:rPr>
              <a:t>MAXIMUM ACHIEVABLE </a:t>
            </a:r>
            <a:r>
              <a:rPr lang="en-US" b="1" dirty="0" smtClean="0">
                <a:latin typeface="Arial" charset="0"/>
              </a:rPr>
              <a:t>OPPORTUNITIES</a:t>
            </a:r>
            <a:endParaRPr lang="en-US" b="1" dirty="0" smtClean="0">
              <a:latin typeface="Arial" charset="0"/>
            </a:endParaRPr>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0" y="1905000"/>
            <a:ext cx="6021211"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2000" y="1371600"/>
            <a:ext cx="7010400" cy="400110"/>
          </a:xfrm>
          <a:prstGeom prst="rect">
            <a:avLst/>
          </a:prstGeom>
          <a:noFill/>
        </p:spPr>
        <p:txBody>
          <a:bodyPr wrap="square" rtlCol="0">
            <a:spAutoFit/>
          </a:bodyPr>
          <a:lstStyle/>
          <a:p>
            <a:r>
              <a:rPr lang="en-US" sz="2000" b="1" dirty="0" smtClean="0">
                <a:solidFill>
                  <a:srgbClr val="01843E"/>
                </a:solidFill>
                <a:latin typeface="Arial" pitchFamily="34" charset="0"/>
                <a:cs typeface="Arial" pitchFamily="34" charset="0"/>
              </a:rPr>
              <a:t>Residential Cumulative </a:t>
            </a:r>
            <a:r>
              <a:rPr lang="en-US" sz="2000" b="1" dirty="0" err="1" smtClean="0">
                <a:solidFill>
                  <a:srgbClr val="01843E"/>
                </a:solidFill>
                <a:latin typeface="Arial" pitchFamily="34" charset="0"/>
                <a:cs typeface="Arial" pitchFamily="34" charset="0"/>
              </a:rPr>
              <a:t>MWh</a:t>
            </a:r>
            <a:r>
              <a:rPr lang="en-US" sz="2000" b="1" dirty="0" smtClean="0">
                <a:solidFill>
                  <a:srgbClr val="01843E"/>
                </a:solidFill>
                <a:latin typeface="Arial" pitchFamily="34" charset="0"/>
                <a:cs typeface="Arial" pitchFamily="34" charset="0"/>
              </a:rPr>
              <a:t> Saved, by End Use</a:t>
            </a:r>
            <a:endParaRPr lang="en-US" sz="2000" b="1" dirty="0">
              <a:solidFill>
                <a:srgbClr val="01843E"/>
              </a:solidFill>
              <a:latin typeface="Arial" pitchFamily="34" charset="0"/>
              <a:cs typeface="Arial" pitchFamily="34" charset="0"/>
            </a:endParaRPr>
          </a:p>
        </p:txBody>
      </p:sp>
    </p:spTree>
    <p:extLst>
      <p:ext uri="{BB962C8B-B14F-4D97-AF65-F5344CB8AC3E}">
        <p14:creationId xmlns:p14="http://schemas.microsoft.com/office/powerpoint/2010/main" val="2008488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b="1" dirty="0" smtClean="0">
                <a:latin typeface="Arial" charset="0"/>
              </a:rPr>
              <a:t>MAXIMUM ACHIEVABLE SAVINGS</a:t>
            </a:r>
          </a:p>
        </p:txBody>
      </p:sp>
      <p:sp>
        <p:nvSpPr>
          <p:cNvPr id="2" name="TextBox 1"/>
          <p:cNvSpPr txBox="1"/>
          <p:nvPr/>
        </p:nvSpPr>
        <p:spPr>
          <a:xfrm>
            <a:off x="762000" y="1371600"/>
            <a:ext cx="7010400" cy="400110"/>
          </a:xfrm>
          <a:prstGeom prst="rect">
            <a:avLst/>
          </a:prstGeom>
          <a:noFill/>
        </p:spPr>
        <p:txBody>
          <a:bodyPr wrap="square" rtlCol="0">
            <a:spAutoFit/>
          </a:bodyPr>
          <a:lstStyle/>
          <a:p>
            <a:r>
              <a:rPr lang="en-US" sz="2000" b="1" dirty="0" smtClean="0">
                <a:solidFill>
                  <a:srgbClr val="01843E"/>
                </a:solidFill>
                <a:latin typeface="Arial" pitchFamily="34" charset="0"/>
                <a:cs typeface="Arial" pitchFamily="34" charset="0"/>
              </a:rPr>
              <a:t>C&amp;I Cumulative </a:t>
            </a:r>
            <a:r>
              <a:rPr lang="en-US" sz="2000" b="1" dirty="0" err="1" smtClean="0">
                <a:solidFill>
                  <a:srgbClr val="01843E"/>
                </a:solidFill>
                <a:latin typeface="Arial" pitchFamily="34" charset="0"/>
                <a:cs typeface="Arial" pitchFamily="34" charset="0"/>
              </a:rPr>
              <a:t>MWh</a:t>
            </a:r>
            <a:r>
              <a:rPr lang="en-US" sz="2000" b="1" dirty="0" smtClean="0">
                <a:solidFill>
                  <a:srgbClr val="01843E"/>
                </a:solidFill>
                <a:latin typeface="Arial" pitchFamily="34" charset="0"/>
                <a:cs typeface="Arial" pitchFamily="34" charset="0"/>
              </a:rPr>
              <a:t> Saved, by End Use</a:t>
            </a:r>
            <a:endParaRPr lang="en-US" sz="2000" b="1" dirty="0">
              <a:solidFill>
                <a:srgbClr val="01843E"/>
              </a:solidFill>
              <a:latin typeface="Arial" pitchFamily="34" charset="0"/>
              <a:cs typeface="Arial" pitchFamily="34" charset="0"/>
            </a:endParaRPr>
          </a:p>
        </p:txBody>
      </p:sp>
      <p:pic>
        <p:nvPicPr>
          <p:cNvPr id="6" name="Content Placeholder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1905000"/>
            <a:ext cx="664080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679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b="1" dirty="0" smtClean="0">
                <a:latin typeface="Arial" charset="0"/>
              </a:rPr>
              <a:t>SO WHAT HAVE WE CHANGED?</a:t>
            </a:r>
          </a:p>
        </p:txBody>
      </p:sp>
      <p:sp>
        <p:nvSpPr>
          <p:cNvPr id="3075" name="Rectangle 3"/>
          <p:cNvSpPr>
            <a:spLocks noGrp="1" noChangeArrowheads="1"/>
          </p:cNvSpPr>
          <p:nvPr>
            <p:ph idx="1"/>
          </p:nvPr>
        </p:nvSpPr>
        <p:spPr>
          <a:xfrm>
            <a:off x="685800" y="1752600"/>
            <a:ext cx="7772400" cy="4114800"/>
          </a:xfrm>
        </p:spPr>
        <p:txBody>
          <a:bodyPr/>
          <a:lstStyle/>
          <a:p>
            <a:pPr>
              <a:lnSpc>
                <a:spcPct val="90000"/>
              </a:lnSpc>
            </a:pPr>
            <a:r>
              <a:rPr lang="en-US" b="1" dirty="0" smtClean="0">
                <a:latin typeface="Arial" charset="0"/>
              </a:rPr>
              <a:t>How does EVT move towards supporting our customers when there will be efficiency options in the future.</a:t>
            </a:r>
          </a:p>
          <a:p>
            <a:pPr>
              <a:lnSpc>
                <a:spcPct val="90000"/>
              </a:lnSpc>
            </a:pPr>
            <a:endParaRPr lang="en-US" b="1" dirty="0" smtClean="0">
              <a:latin typeface="Arial" charset="0"/>
            </a:endParaRPr>
          </a:p>
          <a:p>
            <a:pPr marL="457200" lvl="1" indent="0">
              <a:lnSpc>
                <a:spcPct val="90000"/>
              </a:lnSpc>
              <a:buNone/>
            </a:pPr>
            <a:r>
              <a:rPr lang="en-US" b="1" dirty="0" smtClean="0">
                <a:latin typeface="Arial" pitchFamily="34" charset="0"/>
                <a:cs typeface="Arial" pitchFamily="34" charset="0"/>
              </a:rPr>
              <a:t>RELATIONSHIPS</a:t>
            </a:r>
            <a:r>
              <a:rPr lang="en-US" dirty="0" smtClean="0">
                <a:latin typeface="Arial" pitchFamily="34" charset="0"/>
                <a:cs typeface="Arial" pitchFamily="34" charset="0"/>
              </a:rPr>
              <a:t> – Creating a “partnership” with our customers that accelerates adoption of efficiency measures by focusing on delivering customer value</a:t>
            </a:r>
          </a:p>
          <a:p>
            <a:pPr marL="457200" lvl="1" indent="0">
              <a:lnSpc>
                <a:spcPct val="90000"/>
              </a:lnSpc>
              <a:buNone/>
            </a:pPr>
            <a:endParaRPr lang="en-US" dirty="0" smtClean="0">
              <a:latin typeface="Arial" pitchFamily="34" charset="0"/>
              <a:cs typeface="Arial" pitchFamily="34" charset="0"/>
            </a:endParaRPr>
          </a:p>
          <a:p>
            <a:pPr marL="457200" lvl="1" indent="0">
              <a:lnSpc>
                <a:spcPct val="90000"/>
              </a:lnSpc>
              <a:buNone/>
            </a:pPr>
            <a:r>
              <a:rPr lang="en-US" b="1" dirty="0" smtClean="0">
                <a:latin typeface="Arial" pitchFamily="34" charset="0"/>
                <a:cs typeface="Arial" pitchFamily="34" charset="0"/>
              </a:rPr>
              <a:t>LEVERAGING THE MARKETPLACE </a:t>
            </a:r>
            <a:r>
              <a:rPr lang="en-US" dirty="0" smtClean="0">
                <a:latin typeface="Arial" pitchFamily="34" charset="0"/>
                <a:cs typeface="Arial" pitchFamily="34" charset="0"/>
              </a:rPr>
              <a:t>– Using and consistently supporting the market to drive innovation and broaden the pace of adoption</a:t>
            </a:r>
          </a:p>
          <a:p>
            <a:pPr>
              <a:lnSpc>
                <a:spcPct val="90000"/>
              </a:lnSpc>
            </a:pPr>
            <a:endParaRPr lang="en-US" b="1" dirty="0">
              <a:solidFill>
                <a:srgbClr val="000000"/>
              </a:solidFill>
              <a:latin typeface="Arial" charset="0"/>
            </a:endParaRPr>
          </a:p>
        </p:txBody>
      </p:sp>
    </p:spTree>
    <p:extLst>
      <p:ext uri="{BB962C8B-B14F-4D97-AF65-F5344CB8AC3E}">
        <p14:creationId xmlns:p14="http://schemas.microsoft.com/office/powerpoint/2010/main" val="3272544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3914"/>
            <a:ext cx="8229600" cy="1143000"/>
          </a:xfrm>
        </p:spPr>
        <p:txBody>
          <a:bodyPr/>
          <a:lstStyle/>
          <a:p>
            <a:r>
              <a:rPr lang="en-US" dirty="0" smtClean="0"/>
              <a:t>RELATIONSHIPS = SAVINGS</a:t>
            </a:r>
            <a:endParaRPr lang="en-US" dirty="0"/>
          </a:p>
        </p:txBody>
      </p:sp>
      <p:sp>
        <p:nvSpPr>
          <p:cNvPr id="3" name="Content Placeholder 2"/>
          <p:cNvSpPr>
            <a:spLocks noGrp="1"/>
          </p:cNvSpPr>
          <p:nvPr>
            <p:ph idx="1"/>
          </p:nvPr>
        </p:nvSpPr>
        <p:spPr>
          <a:xfrm>
            <a:off x="304800" y="1600200"/>
            <a:ext cx="8534400" cy="4267200"/>
          </a:xfrm>
        </p:spPr>
        <p:txBody>
          <a:bodyPr/>
          <a:lstStyle/>
          <a:p>
            <a:endParaRPr lang="en-US" b="1" dirty="0">
              <a:latin typeface="Arial" pitchFamily="34" charset="0"/>
              <a:cs typeface="Arial" pitchFamily="34" charset="0"/>
            </a:endParaRPr>
          </a:p>
        </p:txBody>
      </p:sp>
      <p:cxnSp>
        <p:nvCxnSpPr>
          <p:cNvPr id="7" name="Straight Arrow Connector 6"/>
          <p:cNvCxnSpPr/>
          <p:nvPr/>
        </p:nvCxnSpPr>
        <p:spPr bwMode="auto">
          <a:xfrm flipV="1">
            <a:off x="1770221" y="2667000"/>
            <a:ext cx="4325779" cy="2057400"/>
          </a:xfrm>
          <a:prstGeom prst="straightConnector1">
            <a:avLst/>
          </a:prstGeom>
          <a:solidFill>
            <a:schemeClr val="accent1"/>
          </a:solidFill>
          <a:ln w="15875" cap="flat" cmpd="sng" algn="ctr">
            <a:solidFill>
              <a:srgbClr val="01843E"/>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1277778" y="2903483"/>
            <a:ext cx="492443" cy="1873469"/>
          </a:xfrm>
          <a:prstGeom prst="rect">
            <a:avLst/>
          </a:prstGeom>
          <a:noFill/>
        </p:spPr>
        <p:txBody>
          <a:bodyPr vert="vert270" wrap="square" rtlCol="0">
            <a:spAutoFit/>
          </a:bodyPr>
          <a:lstStyle/>
          <a:p>
            <a:r>
              <a:rPr lang="en-US" sz="2000" dirty="0" smtClean="0">
                <a:latin typeface="Times New Roman" pitchFamily="18" charset="0"/>
                <a:cs typeface="Times New Roman" pitchFamily="18" charset="0"/>
              </a:rPr>
              <a:t>Savings Potential</a:t>
            </a:r>
            <a:endParaRPr lang="en-US" sz="2000" dirty="0">
              <a:latin typeface="Times New Roman" pitchFamily="18" charset="0"/>
              <a:cs typeface="Times New Roman" pitchFamily="18" charset="0"/>
            </a:endParaRPr>
          </a:p>
        </p:txBody>
      </p:sp>
      <p:sp>
        <p:nvSpPr>
          <p:cNvPr id="15" name="TextBox 14"/>
          <p:cNvSpPr txBox="1"/>
          <p:nvPr/>
        </p:nvSpPr>
        <p:spPr>
          <a:xfrm>
            <a:off x="1581806" y="4740166"/>
            <a:ext cx="2719551"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Customer Engagement</a:t>
            </a:r>
            <a:endParaRPr lang="en-US" sz="2000" dirty="0">
              <a:latin typeface="Times New Roman" pitchFamily="18" charset="0"/>
              <a:cs typeface="Times New Roman" pitchFamily="18" charset="0"/>
            </a:endParaRPr>
          </a:p>
        </p:txBody>
      </p:sp>
      <p:cxnSp>
        <p:nvCxnSpPr>
          <p:cNvPr id="18" name="Straight Arrow Connector 17"/>
          <p:cNvCxnSpPr>
            <a:stCxn id="13" idx="0"/>
          </p:cNvCxnSpPr>
          <p:nvPr/>
        </p:nvCxnSpPr>
        <p:spPr bwMode="auto">
          <a:xfrm flipV="1">
            <a:off x="1524000" y="2362201"/>
            <a:ext cx="0" cy="54128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a:off x="3810000" y="4924455"/>
            <a:ext cx="30480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Oval 22"/>
          <p:cNvSpPr/>
          <p:nvPr/>
        </p:nvSpPr>
        <p:spPr bwMode="auto">
          <a:xfrm>
            <a:off x="2490952" y="42672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24" name="Oval 23"/>
          <p:cNvSpPr/>
          <p:nvPr/>
        </p:nvSpPr>
        <p:spPr bwMode="auto">
          <a:xfrm>
            <a:off x="4138448" y="3510455"/>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25" name="Oval 24"/>
          <p:cNvSpPr/>
          <p:nvPr/>
        </p:nvSpPr>
        <p:spPr bwMode="auto">
          <a:xfrm>
            <a:off x="5520558" y="2827283"/>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26" name="TextBox 25"/>
          <p:cNvSpPr txBox="1"/>
          <p:nvPr/>
        </p:nvSpPr>
        <p:spPr>
          <a:xfrm>
            <a:off x="2659117" y="4269828"/>
            <a:ext cx="2293883" cy="307777"/>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Prescriptive Approaches</a:t>
            </a:r>
            <a:endParaRPr lang="en-US" sz="1400" i="1" dirty="0">
              <a:latin typeface="Times New Roman" pitchFamily="18" charset="0"/>
              <a:cs typeface="Times New Roman" pitchFamily="18" charset="0"/>
            </a:endParaRPr>
          </a:p>
        </p:txBody>
      </p:sp>
      <p:sp>
        <p:nvSpPr>
          <p:cNvPr id="27" name="TextBox 26"/>
          <p:cNvSpPr txBox="1"/>
          <p:nvPr/>
        </p:nvSpPr>
        <p:spPr>
          <a:xfrm>
            <a:off x="4301358" y="3513082"/>
            <a:ext cx="2590800" cy="307777"/>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Programmatic Approaches</a:t>
            </a:r>
            <a:endParaRPr lang="en-US" sz="1400" i="1" dirty="0">
              <a:latin typeface="Times New Roman" pitchFamily="18" charset="0"/>
              <a:cs typeface="Times New Roman" pitchFamily="18" charset="0"/>
            </a:endParaRPr>
          </a:p>
        </p:txBody>
      </p:sp>
      <p:sp>
        <p:nvSpPr>
          <p:cNvPr id="28" name="TextBox 27"/>
          <p:cNvSpPr txBox="1"/>
          <p:nvPr/>
        </p:nvSpPr>
        <p:spPr>
          <a:xfrm>
            <a:off x="5638800" y="2843049"/>
            <a:ext cx="2438400" cy="307777"/>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New Approaches</a:t>
            </a:r>
            <a:endParaRPr lang="en-US" sz="1400" i="1" dirty="0">
              <a:latin typeface="Times New Roman" pitchFamily="18" charset="0"/>
              <a:cs typeface="Times New Roman" pitchFamily="18" charset="0"/>
            </a:endParaRPr>
          </a:p>
        </p:txBody>
      </p:sp>
    </p:spTree>
    <p:extLst>
      <p:ext uri="{BB962C8B-B14F-4D97-AF65-F5344CB8AC3E}">
        <p14:creationId xmlns:p14="http://schemas.microsoft.com/office/powerpoint/2010/main" val="3848834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b="1" dirty="0" smtClean="0">
                <a:latin typeface="Arial" charset="0"/>
              </a:rPr>
              <a:t>TRADITIONAL APPROACH</a:t>
            </a:r>
          </a:p>
        </p:txBody>
      </p:sp>
      <p:sp>
        <p:nvSpPr>
          <p:cNvPr id="2" name="TextBox 1"/>
          <p:cNvSpPr txBox="1"/>
          <p:nvPr/>
        </p:nvSpPr>
        <p:spPr>
          <a:xfrm>
            <a:off x="381000" y="2743200"/>
            <a:ext cx="4724400" cy="1477328"/>
          </a:xfrm>
          <a:prstGeom prst="rect">
            <a:avLst/>
          </a:prstGeom>
          <a:noFill/>
        </p:spPr>
        <p:txBody>
          <a:bodyPr wrap="square" rtlCol="0">
            <a:spAutoFit/>
          </a:bodyPr>
          <a:lstStyle/>
          <a:p>
            <a:pPr lvl="1">
              <a:lnSpc>
                <a:spcPct val="90000"/>
              </a:lnSpc>
            </a:pPr>
            <a:r>
              <a:rPr lang="en-US" sz="2000" dirty="0" smtClean="0">
                <a:latin typeface="Arial" pitchFamily="34" charset="0"/>
                <a:cs typeface="Arial" pitchFamily="34" charset="0"/>
              </a:rPr>
              <a:t>Prescriptive Rebate (hypothetical)</a:t>
            </a:r>
          </a:p>
          <a:p>
            <a:pPr marL="800100" lvl="1" indent="-342900">
              <a:lnSpc>
                <a:spcPct val="90000"/>
              </a:lnSpc>
              <a:buFont typeface="Arial" pitchFamily="34" charset="0"/>
              <a:buChar char="•"/>
            </a:pPr>
            <a:r>
              <a:rPr lang="en-US" sz="2000" dirty="0" smtClean="0">
                <a:latin typeface="Arial" pitchFamily="34" charset="0"/>
                <a:cs typeface="Arial" pitchFamily="34" charset="0"/>
              </a:rPr>
              <a:t>Provides a set incentive for the University of Vermont to upgrade equipment or lighting</a:t>
            </a:r>
          </a:p>
          <a:p>
            <a:pPr marL="800100" lvl="1" indent="-342900">
              <a:lnSpc>
                <a:spcPct val="90000"/>
              </a:lnSpc>
              <a:buFont typeface="Arial" pitchFamily="34" charset="0"/>
              <a:buChar char="•"/>
            </a:pPr>
            <a:endParaRPr lang="en-US" sz="2000" dirty="0" smtClean="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19200"/>
            <a:ext cx="3459741" cy="4747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926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b="1" dirty="0" smtClean="0">
                <a:latin typeface="Arial" charset="0"/>
              </a:rPr>
              <a:t>INTERIM APPROACHES</a:t>
            </a:r>
          </a:p>
        </p:txBody>
      </p:sp>
      <p:sp>
        <p:nvSpPr>
          <p:cNvPr id="3075" name="Rectangle 3"/>
          <p:cNvSpPr>
            <a:spLocks noGrp="1" noChangeArrowheads="1"/>
          </p:cNvSpPr>
          <p:nvPr>
            <p:ph idx="1"/>
          </p:nvPr>
        </p:nvSpPr>
        <p:spPr>
          <a:xfrm>
            <a:off x="685800" y="1752600"/>
            <a:ext cx="7772400" cy="4114800"/>
          </a:xfrm>
        </p:spPr>
        <p:txBody>
          <a:bodyPr/>
          <a:lstStyle/>
          <a:p>
            <a:pPr>
              <a:lnSpc>
                <a:spcPct val="90000"/>
              </a:lnSpc>
            </a:pPr>
            <a:r>
              <a:rPr lang="en-US" b="1" dirty="0" smtClean="0">
                <a:latin typeface="Arial" charset="0"/>
              </a:rPr>
              <a:t>Programs</a:t>
            </a:r>
          </a:p>
        </p:txBody>
      </p:sp>
      <p:sp>
        <p:nvSpPr>
          <p:cNvPr id="4" name="TextBox 3"/>
          <p:cNvSpPr txBox="1"/>
          <p:nvPr/>
        </p:nvSpPr>
        <p:spPr>
          <a:xfrm>
            <a:off x="304800" y="2362200"/>
            <a:ext cx="4669221" cy="3170099"/>
          </a:xfrm>
          <a:prstGeom prst="rect">
            <a:avLst/>
          </a:prstGeom>
          <a:noFill/>
        </p:spPr>
        <p:txBody>
          <a:bodyPr wrap="square" rtlCol="0">
            <a:spAutoFit/>
          </a:bodyPr>
          <a:lstStyle/>
          <a:p>
            <a:pPr lvl="1"/>
            <a:r>
              <a:rPr lang="en-US" sz="2000" dirty="0" err="1" smtClean="0">
                <a:latin typeface="Arial" pitchFamily="34" charset="0"/>
                <a:cs typeface="Arial" pitchFamily="34" charset="0"/>
              </a:rPr>
              <a:t>newLIGHT</a:t>
            </a:r>
            <a:r>
              <a:rPr lang="en-US" sz="2000" dirty="0" smtClean="0">
                <a:latin typeface="Arial" pitchFamily="34" charset="0"/>
                <a:cs typeface="Arial" pitchFamily="34" charset="0"/>
              </a:rPr>
              <a:t> (hypothetical scenario)</a:t>
            </a:r>
          </a:p>
          <a:p>
            <a:pPr marL="800100" lvl="1" indent="-342900">
              <a:buFont typeface="Arial" pitchFamily="34" charset="0"/>
              <a:buChar char="•"/>
            </a:pPr>
            <a:r>
              <a:rPr lang="en-US" sz="2000" dirty="0" smtClean="0">
                <a:latin typeface="Arial" pitchFamily="34" charset="0"/>
                <a:cs typeface="Arial" pitchFamily="34" charset="0"/>
              </a:rPr>
              <a:t>University of Vermont worked with a program partner to evaluate their lighting needs on a campus-wide basis</a:t>
            </a:r>
          </a:p>
          <a:p>
            <a:pPr marL="800100" lvl="1" indent="-342900">
              <a:buFont typeface="Arial" pitchFamily="34" charset="0"/>
              <a:buChar char="•"/>
            </a:pPr>
            <a:r>
              <a:rPr lang="en-US" sz="2000" dirty="0" smtClean="0">
                <a:latin typeface="Arial" pitchFamily="34" charset="0"/>
                <a:cs typeface="Arial" pitchFamily="34" charset="0"/>
              </a:rPr>
              <a:t>They then qualified for enhanced rebates on fixtures that met program guidelines</a:t>
            </a:r>
          </a:p>
          <a:p>
            <a:pPr marL="800100" lvl="1" indent="-342900">
              <a:buFont typeface="Arial" pitchFamily="34" charset="0"/>
              <a:buChar char="•"/>
            </a:pPr>
            <a:r>
              <a:rPr lang="en-US" sz="2000" dirty="0" smtClean="0">
                <a:latin typeface="Arial" pitchFamily="34" charset="0"/>
                <a:cs typeface="Arial" pitchFamily="34" charset="0"/>
              </a:rPr>
              <a:t>Program was available for 6 months in 2011</a:t>
            </a:r>
            <a:endParaRPr lang="en-US" sz="2000" dirty="0">
              <a:latin typeface="Arial" pitchFamily="34" charset="0"/>
              <a:cs typeface="Arial" pitchFamily="34" charset="0"/>
            </a:endParaRPr>
          </a:p>
        </p:txBody>
      </p:sp>
      <p:sp>
        <p:nvSpPr>
          <p:cNvPr id="6" name="TextBox 5"/>
          <p:cNvSpPr txBox="1"/>
          <p:nvPr/>
        </p:nvSpPr>
        <p:spPr>
          <a:xfrm>
            <a:off x="5943600" y="2895600"/>
            <a:ext cx="2438400" cy="707886"/>
          </a:xfrm>
          <a:prstGeom prst="rect">
            <a:avLst/>
          </a:prstGeom>
          <a:noFill/>
        </p:spPr>
        <p:txBody>
          <a:bodyPr wrap="square" rtlCol="0">
            <a:spAutoFit/>
          </a:bodyPr>
          <a:lstStyle/>
          <a:p>
            <a:r>
              <a:rPr lang="en-US" sz="2000" i="1" dirty="0" smtClean="0">
                <a:latin typeface="Times New Roman" pitchFamily="18" charset="0"/>
                <a:cs typeface="Times New Roman" pitchFamily="18" charset="0"/>
              </a:rPr>
              <a:t>Placeholder for picture</a:t>
            </a:r>
            <a:endParaRPr lang="en-US" sz="2000" i="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4021" y="1752600"/>
            <a:ext cx="3775302"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4489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b="1" dirty="0" smtClean="0">
                <a:latin typeface="Arial" charset="0"/>
              </a:rPr>
              <a:t>NEW APPROACHES</a:t>
            </a:r>
          </a:p>
        </p:txBody>
      </p:sp>
      <p:sp>
        <p:nvSpPr>
          <p:cNvPr id="3075" name="Rectangle 3"/>
          <p:cNvSpPr>
            <a:spLocks noGrp="1" noChangeArrowheads="1"/>
          </p:cNvSpPr>
          <p:nvPr>
            <p:ph idx="1"/>
          </p:nvPr>
        </p:nvSpPr>
        <p:spPr>
          <a:xfrm>
            <a:off x="457200" y="1600200"/>
            <a:ext cx="8001000" cy="4267200"/>
          </a:xfrm>
        </p:spPr>
        <p:txBody>
          <a:bodyPr/>
          <a:lstStyle/>
          <a:p>
            <a:pPr marL="176212" indent="0">
              <a:lnSpc>
                <a:spcPct val="90000"/>
              </a:lnSpc>
            </a:pPr>
            <a:r>
              <a:rPr lang="en-US" b="1" dirty="0" smtClean="0">
                <a:latin typeface="Arial" pitchFamily="34" charset="0"/>
                <a:cs typeface="Arial" pitchFamily="34" charset="0"/>
              </a:rPr>
              <a:t>EMPHASIZING RELATIONSHIPS &amp; CUSTOMER VALUE</a:t>
            </a:r>
          </a:p>
          <a:p>
            <a:pPr marL="176212" indent="0">
              <a:lnSpc>
                <a:spcPct val="90000"/>
              </a:lnSpc>
            </a:pPr>
            <a:r>
              <a:rPr lang="en-US" dirty="0" smtClean="0">
                <a:latin typeface="Arial" pitchFamily="34" charset="0"/>
                <a:cs typeface="Arial" pitchFamily="34" charset="0"/>
              </a:rPr>
              <a:t>Change customer perceptions of efficiency from a short-term opportunity to a long term investment strategy</a:t>
            </a:r>
          </a:p>
          <a:p>
            <a:pPr marL="457200" lvl="1" indent="0">
              <a:lnSpc>
                <a:spcPct val="90000"/>
              </a:lnSpc>
              <a:buNone/>
            </a:pPr>
            <a:endParaRPr lang="en-US"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275" y="3048000"/>
            <a:ext cx="3590925" cy="2404543"/>
          </a:xfrm>
          <a:prstGeom prst="rect">
            <a:avLst/>
          </a:prstGeom>
          <a:noFill/>
          <a:ln>
            <a:noFill/>
          </a:ln>
          <a:effectLst>
            <a:outerShdw dist="35921" dir="2700000" algn="ctr" rotWithShape="0">
              <a:srgbClr val="808080"/>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0" y="2755410"/>
            <a:ext cx="3962400" cy="3477875"/>
          </a:xfrm>
          <a:prstGeom prst="rect">
            <a:avLst/>
          </a:prstGeom>
          <a:noFill/>
        </p:spPr>
        <p:txBody>
          <a:bodyPr wrap="square" rtlCol="0">
            <a:spAutoFit/>
          </a:bodyPr>
          <a:lstStyle/>
          <a:p>
            <a:r>
              <a:rPr lang="en-US" sz="2000" dirty="0" smtClean="0">
                <a:latin typeface="Arial" pitchFamily="34" charset="0"/>
                <a:cs typeface="Arial" pitchFamily="34" charset="0"/>
              </a:rPr>
              <a:t>Green </a:t>
            </a:r>
            <a:r>
              <a:rPr lang="en-US" sz="2000" dirty="0" smtClean="0">
                <a:latin typeface="Arial" pitchFamily="34" charset="0"/>
                <a:cs typeface="Arial" pitchFamily="34" charset="0"/>
              </a:rPr>
              <a:t>Revolving Funds</a:t>
            </a:r>
          </a:p>
          <a:p>
            <a:pPr marL="342900" indent="-342900">
              <a:buFont typeface="Arial" pitchFamily="34" charset="0"/>
              <a:buChar char="•"/>
            </a:pPr>
            <a:r>
              <a:rPr lang="en-US" sz="2000" dirty="0" smtClean="0">
                <a:latin typeface="Arial" pitchFamily="34" charset="0"/>
                <a:cs typeface="Arial" pitchFamily="34" charset="0"/>
              </a:rPr>
              <a:t>The University of Vermont has committed $13M to establish the largest GRF in the US (not hypothetical)</a:t>
            </a:r>
          </a:p>
          <a:p>
            <a:pPr marL="342900" indent="-342900">
              <a:buFont typeface="Arial" pitchFamily="34" charset="0"/>
              <a:buChar char="•"/>
            </a:pPr>
            <a:r>
              <a:rPr lang="en-US" sz="2000" dirty="0" smtClean="0">
                <a:latin typeface="Arial" pitchFamily="34" charset="0"/>
                <a:cs typeface="Arial" pitchFamily="34" charset="0"/>
              </a:rPr>
              <a:t>Expecting commitments from a dozen Vermont colleges and Universities – the highest penetration of any state in the US</a:t>
            </a:r>
          </a:p>
          <a:p>
            <a:endParaRPr lang="en-US" sz="2000" dirty="0"/>
          </a:p>
        </p:txBody>
      </p:sp>
    </p:spTree>
    <p:extLst>
      <p:ext uri="{BB962C8B-B14F-4D97-AF65-F5344CB8AC3E}">
        <p14:creationId xmlns:p14="http://schemas.microsoft.com/office/powerpoint/2010/main" val="3396053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NEW APPROACHES </a:t>
            </a:r>
            <a:endParaRPr lang="en-US" dirty="0"/>
          </a:p>
        </p:txBody>
      </p:sp>
      <p:sp>
        <p:nvSpPr>
          <p:cNvPr id="3" name="Content Placeholder 2"/>
          <p:cNvSpPr>
            <a:spLocks noGrp="1"/>
          </p:cNvSpPr>
          <p:nvPr>
            <p:ph idx="1"/>
          </p:nvPr>
        </p:nvSpPr>
        <p:spPr/>
        <p:txBody>
          <a:bodyPr/>
          <a:lstStyle/>
          <a:p>
            <a:pPr algn="ctr"/>
            <a:r>
              <a:rPr lang="en-US" sz="3200" i="1" dirty="0" smtClean="0">
                <a:latin typeface="Arial" pitchFamily="34" charset="0"/>
                <a:cs typeface="Arial" pitchFamily="34" charset="0"/>
              </a:rPr>
              <a:t>Maximum </a:t>
            </a:r>
            <a:r>
              <a:rPr lang="en-US" sz="3200" i="1" dirty="0">
                <a:latin typeface="Arial" pitchFamily="34" charset="0"/>
                <a:cs typeface="Arial" pitchFamily="34" charset="0"/>
              </a:rPr>
              <a:t>achievable penetration rates are the result of </a:t>
            </a:r>
            <a:r>
              <a:rPr lang="en-US" sz="3200" b="1" i="1" dirty="0" smtClean="0">
                <a:latin typeface="Arial" pitchFamily="34" charset="0"/>
                <a:cs typeface="Arial" pitchFamily="34" charset="0"/>
              </a:rPr>
              <a:t>informed </a:t>
            </a:r>
            <a:r>
              <a:rPr lang="en-US" sz="3200" b="1" i="1" dirty="0">
                <a:latin typeface="Arial" pitchFamily="34" charset="0"/>
                <a:cs typeface="Arial" pitchFamily="34" charset="0"/>
              </a:rPr>
              <a:t>professional judgment</a:t>
            </a:r>
            <a:r>
              <a:rPr lang="en-US" sz="3200" i="1" dirty="0">
                <a:latin typeface="Arial" pitchFamily="34" charset="0"/>
                <a:cs typeface="Arial" pitchFamily="34" charset="0"/>
              </a:rPr>
              <a:t> about what’s possible </a:t>
            </a:r>
            <a:r>
              <a:rPr lang="en-US" sz="3200" i="1" dirty="0" smtClean="0">
                <a:latin typeface="Arial" pitchFamily="34" charset="0"/>
                <a:cs typeface="Arial" pitchFamily="34" charset="0"/>
              </a:rPr>
              <a:t>with </a:t>
            </a:r>
            <a:r>
              <a:rPr lang="en-US" sz="3200" i="1" dirty="0">
                <a:latin typeface="Arial" pitchFamily="34" charset="0"/>
                <a:cs typeface="Arial" pitchFamily="34" charset="0"/>
              </a:rPr>
              <a:t>the most aggressive intervention </a:t>
            </a:r>
            <a:r>
              <a:rPr lang="en-US" sz="3200" i="1" dirty="0" smtClean="0">
                <a:latin typeface="Arial" pitchFamily="34" charset="0"/>
                <a:cs typeface="Arial" pitchFamily="34" charset="0"/>
              </a:rPr>
              <a:t>strategies in </a:t>
            </a:r>
            <a:r>
              <a:rPr lang="en-US" sz="3200" i="1" dirty="0">
                <a:latin typeface="Arial" pitchFamily="34" charset="0"/>
                <a:cs typeface="Arial" pitchFamily="34" charset="0"/>
              </a:rPr>
              <a:t>each market.</a:t>
            </a:r>
          </a:p>
        </p:txBody>
      </p:sp>
    </p:spTree>
    <p:extLst>
      <p:ext uri="{BB962C8B-B14F-4D97-AF65-F5344CB8AC3E}">
        <p14:creationId xmlns:p14="http://schemas.microsoft.com/office/powerpoint/2010/main" val="2047828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457200"/>
            <a:ext cx="8229600" cy="685800"/>
          </a:xfrm>
        </p:spPr>
        <p:txBody>
          <a:bodyPr/>
          <a:lstStyle/>
          <a:p>
            <a:r>
              <a:rPr lang="en-US" b="1" dirty="0" smtClean="0">
                <a:latin typeface="Arial" charset="0"/>
              </a:rPr>
              <a:t>IMPACT OF NEW APPROACHES</a:t>
            </a:r>
          </a:p>
        </p:txBody>
      </p:sp>
      <p:sp>
        <p:nvSpPr>
          <p:cNvPr id="3075" name="Rectangle 3"/>
          <p:cNvSpPr>
            <a:spLocks noGrp="1" noChangeArrowheads="1"/>
          </p:cNvSpPr>
          <p:nvPr>
            <p:ph idx="1"/>
          </p:nvPr>
        </p:nvSpPr>
        <p:spPr>
          <a:xfrm>
            <a:off x="609600" y="914400"/>
            <a:ext cx="7772400" cy="4953000"/>
          </a:xfrm>
        </p:spPr>
        <p:txBody>
          <a:bodyPr/>
          <a:lstStyle/>
          <a:p>
            <a:pPr>
              <a:lnSpc>
                <a:spcPct val="90000"/>
              </a:lnSpc>
            </a:pPr>
            <a:endParaRPr lang="en-US" sz="1050" b="1" dirty="0" smtClean="0">
              <a:latin typeface="Arial" pitchFamily="34" charset="0"/>
              <a:cs typeface="Arial" pitchFamily="34" charset="0"/>
            </a:endParaRPr>
          </a:p>
          <a:p>
            <a:pPr>
              <a:lnSpc>
                <a:spcPct val="90000"/>
              </a:lnSpc>
            </a:pPr>
            <a:r>
              <a:rPr lang="en-US" b="1" dirty="0" smtClean="0">
                <a:latin typeface="Arial" pitchFamily="34" charset="0"/>
                <a:cs typeface="Arial" pitchFamily="34" charset="0"/>
              </a:rPr>
              <a:t>Annual Max. </a:t>
            </a:r>
            <a:r>
              <a:rPr lang="en-US" b="1" dirty="0">
                <a:latin typeface="Arial" pitchFamily="34" charset="0"/>
                <a:cs typeface="Arial" pitchFamily="34" charset="0"/>
              </a:rPr>
              <a:t>Achievable Savings Potential HP T8 </a:t>
            </a:r>
            <a:r>
              <a:rPr lang="en-US" b="1" dirty="0" smtClean="0">
                <a:latin typeface="Arial" pitchFamily="34" charset="0"/>
                <a:cs typeface="Arial" pitchFamily="34" charset="0"/>
              </a:rPr>
              <a:t>vs. Std. </a:t>
            </a:r>
            <a:r>
              <a:rPr lang="en-US" b="1" dirty="0">
                <a:latin typeface="Arial" pitchFamily="34" charset="0"/>
                <a:cs typeface="Arial" pitchFamily="34" charset="0"/>
              </a:rPr>
              <a:t>T8</a:t>
            </a:r>
            <a:endParaRPr lang="en-US" b="1" dirty="0">
              <a:solidFill>
                <a:srgbClr val="000000"/>
              </a:solidFill>
              <a:latin typeface="Arial" charset="0"/>
            </a:endParaRPr>
          </a:p>
          <a:p>
            <a:pPr>
              <a:lnSpc>
                <a:spcPct val="90000"/>
              </a:lnSpc>
            </a:pPr>
            <a:endParaRPr lang="en-US" b="1" dirty="0" smtClean="0">
              <a:solidFill>
                <a:srgbClr val="000000"/>
              </a:solidFill>
              <a:latin typeface="Arial" charset="0"/>
            </a:endParaRPr>
          </a:p>
          <a:p>
            <a:pPr>
              <a:lnSpc>
                <a:spcPct val="90000"/>
              </a:lnSpc>
            </a:pPr>
            <a:endParaRPr lang="en-US" b="1" dirty="0">
              <a:solidFill>
                <a:srgbClr val="000000"/>
              </a:solidFill>
              <a:latin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31070208"/>
              </p:ext>
            </p:extLst>
          </p:nvPr>
        </p:nvGraphicFramePr>
        <p:xfrm>
          <a:off x="838200" y="1523880"/>
          <a:ext cx="7543800" cy="3910327"/>
        </p:xfrm>
        <a:graphic>
          <a:graphicData uri="http://schemas.openxmlformats.org/drawingml/2006/table">
            <a:tbl>
              <a:tblPr firstRow="1" bandRow="1">
                <a:tableStyleId>{5C22544A-7EE6-4342-B048-85BDC9FD1C3A}</a:tableStyleId>
              </a:tblPr>
              <a:tblGrid>
                <a:gridCol w="1885950"/>
                <a:gridCol w="2990850"/>
                <a:gridCol w="1242060"/>
                <a:gridCol w="1424940"/>
              </a:tblGrid>
              <a:tr h="499744">
                <a:tc>
                  <a:txBody>
                    <a:bodyPr/>
                    <a:lstStyle/>
                    <a:p>
                      <a:r>
                        <a:rPr lang="en-US" sz="1200" dirty="0" smtClean="0">
                          <a:solidFill>
                            <a:schemeClr val="tx1"/>
                          </a:solidFill>
                          <a:latin typeface="Arial" pitchFamily="34" charset="0"/>
                          <a:cs typeface="Arial" pitchFamily="34" charset="0"/>
                        </a:rPr>
                        <a:t>Parameter</a:t>
                      </a:r>
                      <a:endParaRPr lang="en-US" sz="1200" dirty="0">
                        <a:solidFill>
                          <a:schemeClr val="tx1"/>
                        </a:solidFill>
                        <a:latin typeface="Arial" pitchFamily="34" charset="0"/>
                        <a:cs typeface="Arial" pitchFamily="34" charset="0"/>
                      </a:endParaRPr>
                    </a:p>
                  </a:txBody>
                  <a:tcPr/>
                </a:tc>
                <a:tc>
                  <a:txBody>
                    <a:bodyPr/>
                    <a:lstStyle/>
                    <a:p>
                      <a:r>
                        <a:rPr lang="en-US" sz="1200" dirty="0" smtClean="0">
                          <a:solidFill>
                            <a:schemeClr val="tx1"/>
                          </a:solidFill>
                          <a:latin typeface="Arial" pitchFamily="34" charset="0"/>
                          <a:cs typeface="Arial" pitchFamily="34" charset="0"/>
                        </a:rPr>
                        <a:t>Description</a:t>
                      </a:r>
                      <a:endParaRPr lang="en-US" sz="1200" dirty="0">
                        <a:solidFill>
                          <a:schemeClr val="tx1"/>
                        </a:solidFill>
                        <a:latin typeface="Arial" pitchFamily="34" charset="0"/>
                        <a:cs typeface="Arial" pitchFamily="34" charset="0"/>
                      </a:endParaRPr>
                    </a:p>
                  </a:txBody>
                  <a:tcPr/>
                </a:tc>
                <a:tc>
                  <a:txBody>
                    <a:bodyPr/>
                    <a:lstStyle/>
                    <a:p>
                      <a:r>
                        <a:rPr lang="en-US" sz="1200" dirty="0" smtClean="0">
                          <a:solidFill>
                            <a:schemeClr val="tx1"/>
                          </a:solidFill>
                          <a:latin typeface="Arial" pitchFamily="34" charset="0"/>
                          <a:cs typeface="Arial" pitchFamily="34" charset="0"/>
                        </a:rPr>
                        <a:t>Value</a:t>
                      </a:r>
                      <a:endParaRPr lang="en-US" sz="1200" dirty="0">
                        <a:solidFill>
                          <a:schemeClr val="tx1"/>
                        </a:solidFill>
                        <a:latin typeface="Arial" pitchFamily="34" charset="0"/>
                        <a:cs typeface="Arial" pitchFamily="34" charset="0"/>
                      </a:endParaRPr>
                    </a:p>
                  </a:txBody>
                  <a:tcPr/>
                </a:tc>
                <a:tc>
                  <a:txBody>
                    <a:bodyPr/>
                    <a:lstStyle/>
                    <a:p>
                      <a:r>
                        <a:rPr lang="en-US" sz="1200" dirty="0" smtClean="0">
                          <a:solidFill>
                            <a:schemeClr val="tx1"/>
                          </a:solidFill>
                          <a:latin typeface="Arial" pitchFamily="34" charset="0"/>
                          <a:cs typeface="Arial" pitchFamily="34" charset="0"/>
                        </a:rPr>
                        <a:t>Cumulative Result</a:t>
                      </a:r>
                      <a:endParaRPr lang="en-US" sz="1200" dirty="0">
                        <a:solidFill>
                          <a:schemeClr val="tx1"/>
                        </a:solidFill>
                        <a:latin typeface="Arial" pitchFamily="34" charset="0"/>
                        <a:cs typeface="Arial" pitchFamily="34" charset="0"/>
                      </a:endParaRPr>
                    </a:p>
                  </a:txBody>
                  <a:tcPr/>
                </a:tc>
              </a:tr>
              <a:tr h="490855">
                <a:tc>
                  <a:txBody>
                    <a:bodyPr/>
                    <a:lstStyle/>
                    <a:p>
                      <a:r>
                        <a:rPr lang="en-US" sz="1200" dirty="0" smtClean="0">
                          <a:latin typeface="Arial" pitchFamily="34" charset="0"/>
                          <a:cs typeface="Arial" pitchFamily="34" charset="0"/>
                        </a:rPr>
                        <a:t>Building type/end</a:t>
                      </a:r>
                      <a:r>
                        <a:rPr lang="en-US" sz="1200" baseline="0" dirty="0" smtClean="0">
                          <a:latin typeface="Arial" pitchFamily="34" charset="0"/>
                          <a:cs typeface="Arial" pitchFamily="34" charset="0"/>
                        </a:rPr>
                        <a:t> use electric forecast</a:t>
                      </a:r>
                      <a:endParaRPr lang="en-US" sz="1200" dirty="0">
                        <a:latin typeface="Arial" pitchFamily="34" charset="0"/>
                        <a:cs typeface="Arial" pitchFamily="34" charset="0"/>
                      </a:endParaRPr>
                    </a:p>
                  </a:txBody>
                  <a:tcPr/>
                </a:tc>
                <a:tc>
                  <a:txBody>
                    <a:bodyPr/>
                    <a:lstStyle/>
                    <a:p>
                      <a:r>
                        <a:rPr lang="en-US" sz="1200" dirty="0" smtClean="0">
                          <a:latin typeface="Arial" pitchFamily="34" charset="0"/>
                          <a:cs typeface="Arial" pitchFamily="34" charset="0"/>
                        </a:rPr>
                        <a:t>Electricity</a:t>
                      </a:r>
                      <a:r>
                        <a:rPr lang="en-US" sz="1200" baseline="0" dirty="0" smtClean="0">
                          <a:latin typeface="Arial" pitchFamily="34" charset="0"/>
                          <a:cs typeface="Arial" pitchFamily="34" charset="0"/>
                        </a:rPr>
                        <a:t> sales for interior lighting for offices</a:t>
                      </a:r>
                      <a:endParaRPr lang="en-US" sz="1200" dirty="0">
                        <a:latin typeface="Arial" pitchFamily="34" charset="0"/>
                        <a:cs typeface="Arial" pitchFamily="34" charset="0"/>
                      </a:endParaRPr>
                    </a:p>
                  </a:txBody>
                  <a:tcPr/>
                </a:tc>
                <a:tc>
                  <a:txBody>
                    <a:bodyPr/>
                    <a:lstStyle/>
                    <a:p>
                      <a:r>
                        <a:rPr lang="en-US" sz="1200" dirty="0" smtClean="0">
                          <a:latin typeface="Arial" pitchFamily="34" charset="0"/>
                          <a:cs typeface="Arial" pitchFamily="34" charset="0"/>
                        </a:rPr>
                        <a:t>100,000 </a:t>
                      </a:r>
                      <a:r>
                        <a:rPr lang="en-US" sz="1200" dirty="0" err="1" smtClean="0">
                          <a:latin typeface="Arial" pitchFamily="34" charset="0"/>
                          <a:cs typeface="Arial" pitchFamily="34" charset="0"/>
                        </a:rPr>
                        <a:t>MWh</a:t>
                      </a:r>
                      <a:endParaRPr lang="en-US" sz="1200" dirty="0">
                        <a:latin typeface="Arial" pitchFamily="34" charset="0"/>
                        <a:cs typeface="Arial" pitchFamily="34" charset="0"/>
                      </a:endParaRPr>
                    </a:p>
                  </a:txBody>
                  <a:tcPr/>
                </a:tc>
                <a:tc>
                  <a:txBody>
                    <a:bodyPr/>
                    <a:lstStyle/>
                    <a:p>
                      <a:r>
                        <a:rPr lang="en-US" sz="1200" dirty="0" smtClean="0">
                          <a:latin typeface="Arial" pitchFamily="34" charset="0"/>
                          <a:cs typeface="Arial" pitchFamily="34" charset="0"/>
                        </a:rPr>
                        <a:t>100,000 </a:t>
                      </a:r>
                      <a:r>
                        <a:rPr lang="en-US" sz="1200" dirty="0" err="1" smtClean="0">
                          <a:latin typeface="Arial" pitchFamily="34" charset="0"/>
                          <a:cs typeface="Arial" pitchFamily="34" charset="0"/>
                        </a:rPr>
                        <a:t>MWh</a:t>
                      </a:r>
                      <a:endParaRPr lang="en-US" sz="1200" dirty="0">
                        <a:latin typeface="Arial" pitchFamily="34" charset="0"/>
                        <a:cs typeface="Arial" pitchFamily="34" charset="0"/>
                      </a:endParaRPr>
                    </a:p>
                  </a:txBody>
                  <a:tcPr/>
                </a:tc>
              </a:tr>
              <a:tr h="499744">
                <a:tc>
                  <a:txBody>
                    <a:bodyPr/>
                    <a:lstStyle/>
                    <a:p>
                      <a:r>
                        <a:rPr lang="en-US" sz="1200" dirty="0" smtClean="0">
                          <a:latin typeface="Arial" pitchFamily="34" charset="0"/>
                          <a:cs typeface="Arial" pitchFamily="34" charset="0"/>
                        </a:rPr>
                        <a:t>Applicability Factor</a:t>
                      </a:r>
                      <a:endParaRPr lang="en-US" sz="1200" dirty="0">
                        <a:latin typeface="Arial" pitchFamily="34" charset="0"/>
                        <a:cs typeface="Arial" pitchFamily="34" charset="0"/>
                      </a:endParaRPr>
                    </a:p>
                  </a:txBody>
                  <a:tcPr/>
                </a:tc>
                <a:tc>
                  <a:txBody>
                    <a:bodyPr/>
                    <a:lstStyle/>
                    <a:p>
                      <a:r>
                        <a:rPr lang="en-US" sz="1200" dirty="0" smtClean="0">
                          <a:latin typeface="Arial" pitchFamily="34" charset="0"/>
                          <a:cs typeface="Arial" pitchFamily="34" charset="0"/>
                        </a:rPr>
                        <a:t>% of interior</a:t>
                      </a:r>
                      <a:r>
                        <a:rPr lang="en-US" sz="1200" baseline="0" dirty="0" smtClean="0">
                          <a:latin typeface="Arial" pitchFamily="34" charset="0"/>
                          <a:cs typeface="Arial" pitchFamily="34" charset="0"/>
                        </a:rPr>
                        <a:t> office lighting energy use from linear fluorescent fixtures</a:t>
                      </a:r>
                      <a:endParaRPr lang="en-US" sz="1200" dirty="0">
                        <a:latin typeface="Arial" pitchFamily="34" charset="0"/>
                        <a:cs typeface="Arial" pitchFamily="34" charset="0"/>
                      </a:endParaRPr>
                    </a:p>
                  </a:txBody>
                  <a:tcPr/>
                </a:tc>
                <a:tc>
                  <a:txBody>
                    <a:bodyPr/>
                    <a:lstStyle/>
                    <a:p>
                      <a:r>
                        <a:rPr lang="en-US" sz="1200" dirty="0" smtClean="0">
                          <a:latin typeface="Arial" pitchFamily="34" charset="0"/>
                          <a:cs typeface="Arial" pitchFamily="34" charset="0"/>
                        </a:rPr>
                        <a:t>x 80%</a:t>
                      </a:r>
                      <a:endParaRPr lang="en-US" sz="1200" dirty="0">
                        <a:latin typeface="Arial" pitchFamily="34" charset="0"/>
                        <a:cs typeface="Arial" pitchFamily="34" charset="0"/>
                      </a:endParaRPr>
                    </a:p>
                  </a:txBody>
                  <a:tcPr/>
                </a:tc>
                <a:tc>
                  <a:txBody>
                    <a:bodyPr/>
                    <a:lstStyle/>
                    <a:p>
                      <a:r>
                        <a:rPr lang="en-US" sz="1200" dirty="0" smtClean="0">
                          <a:latin typeface="Arial" pitchFamily="34" charset="0"/>
                          <a:cs typeface="Arial" pitchFamily="34" charset="0"/>
                        </a:rPr>
                        <a:t>80,000 </a:t>
                      </a:r>
                      <a:r>
                        <a:rPr lang="en-US" sz="1200" dirty="0" err="1" smtClean="0">
                          <a:latin typeface="Arial" pitchFamily="34" charset="0"/>
                          <a:cs typeface="Arial" pitchFamily="34" charset="0"/>
                        </a:rPr>
                        <a:t>MWh</a:t>
                      </a:r>
                      <a:endParaRPr lang="en-US" sz="1200" dirty="0">
                        <a:latin typeface="Arial" pitchFamily="34" charset="0"/>
                        <a:cs typeface="Arial" pitchFamily="34" charset="0"/>
                      </a:endParaRPr>
                    </a:p>
                  </a:txBody>
                  <a:tcPr/>
                </a:tc>
              </a:tr>
              <a:tr h="499744">
                <a:tc>
                  <a:txBody>
                    <a:bodyPr/>
                    <a:lstStyle/>
                    <a:p>
                      <a:r>
                        <a:rPr lang="en-US" sz="1200" dirty="0" smtClean="0">
                          <a:latin typeface="Arial" pitchFamily="34" charset="0"/>
                          <a:cs typeface="Arial" pitchFamily="34" charset="0"/>
                        </a:rPr>
                        <a:t>Feasibility Factor</a:t>
                      </a:r>
                      <a:endParaRPr lang="en-US" sz="1200" dirty="0">
                        <a:latin typeface="Arial" pitchFamily="34" charset="0"/>
                        <a:cs typeface="Arial" pitchFamily="34" charset="0"/>
                      </a:endParaRPr>
                    </a:p>
                  </a:txBody>
                  <a:tcPr/>
                </a:tc>
                <a:tc>
                  <a:txBody>
                    <a:bodyPr/>
                    <a:lstStyle/>
                    <a:p>
                      <a:r>
                        <a:rPr lang="en-US" sz="1200" dirty="0" smtClean="0">
                          <a:latin typeface="Arial" pitchFamily="34" charset="0"/>
                          <a:cs typeface="Arial" pitchFamily="34" charset="0"/>
                        </a:rPr>
                        <a:t>% of linear fluorescent fixtures</a:t>
                      </a:r>
                      <a:r>
                        <a:rPr lang="en-US" sz="1200" baseline="0" dirty="0" smtClean="0">
                          <a:latin typeface="Arial" pitchFamily="34" charset="0"/>
                          <a:cs typeface="Arial" pitchFamily="34" charset="0"/>
                        </a:rPr>
                        <a:t> that could be replaced with HP T8 technology</a:t>
                      </a:r>
                      <a:endParaRPr lang="en-US" sz="1200" dirty="0">
                        <a:latin typeface="Arial" pitchFamily="34" charset="0"/>
                        <a:cs typeface="Arial" pitchFamily="34" charset="0"/>
                      </a:endParaRPr>
                    </a:p>
                  </a:txBody>
                  <a:tcPr/>
                </a:tc>
                <a:tc>
                  <a:txBody>
                    <a:bodyPr/>
                    <a:lstStyle/>
                    <a:p>
                      <a:r>
                        <a:rPr lang="en-US" sz="1200" dirty="0" smtClean="0">
                          <a:latin typeface="Arial" pitchFamily="34" charset="0"/>
                          <a:cs typeface="Arial" pitchFamily="34" charset="0"/>
                        </a:rPr>
                        <a:t>x 100%</a:t>
                      </a:r>
                      <a:endParaRPr lang="en-US" sz="1200" dirty="0">
                        <a:latin typeface="Arial" pitchFamily="34" charset="0"/>
                        <a:cs typeface="Arial" pitchFamily="34" charset="0"/>
                      </a:endParaRPr>
                    </a:p>
                  </a:txBody>
                  <a:tcPr/>
                </a:tc>
                <a:tc>
                  <a:txBody>
                    <a:bodyPr/>
                    <a:lstStyle/>
                    <a:p>
                      <a:r>
                        <a:rPr lang="en-US" sz="1200" dirty="0" smtClean="0">
                          <a:latin typeface="Arial" pitchFamily="34" charset="0"/>
                          <a:cs typeface="Arial" pitchFamily="34" charset="0"/>
                        </a:rPr>
                        <a:t>80,000 </a:t>
                      </a:r>
                      <a:r>
                        <a:rPr lang="en-US" sz="1200" dirty="0" err="1" smtClean="0">
                          <a:latin typeface="Arial" pitchFamily="34" charset="0"/>
                          <a:cs typeface="Arial" pitchFamily="34" charset="0"/>
                        </a:rPr>
                        <a:t>MWh</a:t>
                      </a:r>
                      <a:endParaRPr lang="en-US" sz="1200" dirty="0">
                        <a:latin typeface="Arial" pitchFamily="34" charset="0"/>
                        <a:cs typeface="Arial" pitchFamily="34" charset="0"/>
                      </a:endParaRPr>
                    </a:p>
                  </a:txBody>
                  <a:tcPr/>
                </a:tc>
              </a:tr>
              <a:tr h="499744">
                <a:tc>
                  <a:txBody>
                    <a:bodyPr/>
                    <a:lstStyle/>
                    <a:p>
                      <a:r>
                        <a:rPr lang="en-US" sz="1200" dirty="0" smtClean="0">
                          <a:latin typeface="Arial" pitchFamily="34" charset="0"/>
                          <a:cs typeface="Arial" pitchFamily="34" charset="0"/>
                        </a:rPr>
                        <a:t>Turnover</a:t>
                      </a:r>
                      <a:r>
                        <a:rPr lang="en-US" sz="1200" baseline="0" dirty="0" smtClean="0">
                          <a:latin typeface="Arial" pitchFamily="34" charset="0"/>
                          <a:cs typeface="Arial" pitchFamily="34" charset="0"/>
                        </a:rPr>
                        <a:t> Factor</a:t>
                      </a:r>
                      <a:endParaRPr lang="en-US" sz="1200" dirty="0">
                        <a:latin typeface="Arial" pitchFamily="34" charset="0"/>
                        <a:cs typeface="Arial" pitchFamily="34" charset="0"/>
                      </a:endParaRPr>
                    </a:p>
                  </a:txBody>
                  <a:tcPr/>
                </a:tc>
                <a:tc>
                  <a:txBody>
                    <a:bodyPr/>
                    <a:lstStyle/>
                    <a:p>
                      <a:r>
                        <a:rPr lang="en-US" sz="1200" dirty="0" smtClean="0">
                          <a:latin typeface="Arial" pitchFamily="34" charset="0"/>
                          <a:cs typeface="Arial" pitchFamily="34" charset="0"/>
                        </a:rPr>
                        <a:t>% of existing office space that will naturally replace lighting as remodel in given year</a:t>
                      </a:r>
                      <a:endParaRPr lang="en-US" sz="1200" dirty="0">
                        <a:latin typeface="Arial" pitchFamily="34" charset="0"/>
                        <a:cs typeface="Arial" pitchFamily="34" charset="0"/>
                      </a:endParaRPr>
                    </a:p>
                  </a:txBody>
                  <a:tcPr/>
                </a:tc>
                <a:tc>
                  <a:txBody>
                    <a:bodyPr/>
                    <a:lstStyle/>
                    <a:p>
                      <a:r>
                        <a:rPr lang="en-US" sz="1200" dirty="0" smtClean="0">
                          <a:latin typeface="Arial" pitchFamily="34" charset="0"/>
                          <a:cs typeface="Arial" pitchFamily="34" charset="0"/>
                        </a:rPr>
                        <a:t>x</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6.7% (typical fixture</a:t>
                      </a:r>
                      <a:r>
                        <a:rPr lang="en-US" sz="1200" baseline="0" dirty="0" smtClean="0">
                          <a:latin typeface="Arial" pitchFamily="34" charset="0"/>
                          <a:cs typeface="Arial" pitchFamily="34" charset="0"/>
                        </a:rPr>
                        <a:t> life of 15 years)</a:t>
                      </a:r>
                      <a:endParaRPr lang="en-US" sz="1200" dirty="0">
                        <a:latin typeface="Arial" pitchFamily="34" charset="0"/>
                        <a:cs typeface="Arial" pitchFamily="34" charset="0"/>
                      </a:endParaRPr>
                    </a:p>
                  </a:txBody>
                  <a:tcPr/>
                </a:tc>
                <a:tc>
                  <a:txBody>
                    <a:bodyPr/>
                    <a:lstStyle/>
                    <a:p>
                      <a:r>
                        <a:rPr lang="en-US" sz="1200" dirty="0" smtClean="0">
                          <a:latin typeface="Arial" pitchFamily="34" charset="0"/>
                          <a:cs typeface="Arial" pitchFamily="34" charset="0"/>
                        </a:rPr>
                        <a:t>5,333 </a:t>
                      </a:r>
                      <a:r>
                        <a:rPr lang="en-US" sz="1200" dirty="0" err="1" smtClean="0">
                          <a:latin typeface="Arial" pitchFamily="34" charset="0"/>
                          <a:cs typeface="Arial" pitchFamily="34" charset="0"/>
                        </a:rPr>
                        <a:t>MWh</a:t>
                      </a:r>
                      <a:endParaRPr lang="en-US" sz="1200" dirty="0">
                        <a:latin typeface="Arial" pitchFamily="34" charset="0"/>
                        <a:cs typeface="Arial" pitchFamily="34" charset="0"/>
                      </a:endParaRPr>
                    </a:p>
                  </a:txBody>
                  <a:tcPr/>
                </a:tc>
              </a:tr>
              <a:tr h="499744">
                <a:tc>
                  <a:txBody>
                    <a:bodyPr/>
                    <a:lstStyle/>
                    <a:p>
                      <a:r>
                        <a:rPr lang="en-US" sz="1200" dirty="0" smtClean="0">
                          <a:latin typeface="Arial" pitchFamily="34" charset="0"/>
                          <a:cs typeface="Arial" pitchFamily="34" charset="0"/>
                        </a:rPr>
                        <a:t>Savings Factor</a:t>
                      </a:r>
                      <a:endParaRPr lang="en-US" sz="1200" dirty="0">
                        <a:latin typeface="Arial" pitchFamily="34" charset="0"/>
                        <a:cs typeface="Arial" pitchFamily="34" charset="0"/>
                      </a:endParaRPr>
                    </a:p>
                  </a:txBody>
                  <a:tcPr/>
                </a:tc>
                <a:tc>
                  <a:txBody>
                    <a:bodyPr/>
                    <a:lstStyle/>
                    <a:p>
                      <a:r>
                        <a:rPr lang="en-US" sz="1200" dirty="0" smtClean="0">
                          <a:latin typeface="Arial" pitchFamily="34" charset="0"/>
                          <a:cs typeface="Arial" pitchFamily="34" charset="0"/>
                        </a:rPr>
                        <a:t>% energy savings from shifting from standard</a:t>
                      </a:r>
                      <a:r>
                        <a:rPr lang="en-US" sz="1200" baseline="0" dirty="0" smtClean="0">
                          <a:latin typeface="Arial" pitchFamily="34" charset="0"/>
                          <a:cs typeface="Arial" pitchFamily="34" charset="0"/>
                        </a:rPr>
                        <a:t> T8 to HP T8 (weighted avg. for different number of lamps)</a:t>
                      </a:r>
                      <a:endParaRPr lang="en-US" sz="1200" dirty="0">
                        <a:latin typeface="Arial" pitchFamily="34" charset="0"/>
                        <a:cs typeface="Arial" pitchFamily="34" charset="0"/>
                      </a:endParaRPr>
                    </a:p>
                  </a:txBody>
                  <a:tcPr/>
                </a:tc>
                <a:tc>
                  <a:txBody>
                    <a:bodyPr/>
                    <a:lstStyle/>
                    <a:p>
                      <a:r>
                        <a:rPr lang="en-US" sz="1200" dirty="0" smtClean="0">
                          <a:latin typeface="Arial" pitchFamily="34" charset="0"/>
                          <a:cs typeface="Arial" pitchFamily="34" charset="0"/>
                        </a:rPr>
                        <a:t>x</a:t>
                      </a:r>
                      <a:r>
                        <a:rPr lang="en-US" sz="1200" baseline="0" dirty="0" smtClean="0">
                          <a:latin typeface="Arial" pitchFamily="34" charset="0"/>
                          <a:cs typeface="Arial" pitchFamily="34" charset="0"/>
                        </a:rPr>
                        <a:t> 17%</a:t>
                      </a:r>
                      <a:endParaRPr lang="en-US" sz="1200" dirty="0">
                        <a:latin typeface="Arial" pitchFamily="34" charset="0"/>
                        <a:cs typeface="Arial" pitchFamily="34" charset="0"/>
                      </a:endParaRPr>
                    </a:p>
                  </a:txBody>
                  <a:tcPr/>
                </a:tc>
                <a:tc>
                  <a:txBody>
                    <a:bodyPr/>
                    <a:lstStyle/>
                    <a:p>
                      <a:r>
                        <a:rPr lang="en-US" sz="1200" dirty="0" smtClean="0">
                          <a:latin typeface="Arial" pitchFamily="34" charset="0"/>
                          <a:cs typeface="Arial" pitchFamily="34" charset="0"/>
                        </a:rPr>
                        <a:t>907 </a:t>
                      </a:r>
                      <a:r>
                        <a:rPr lang="en-US" sz="1200" dirty="0" err="1" smtClean="0">
                          <a:latin typeface="Arial" pitchFamily="34" charset="0"/>
                          <a:cs typeface="Arial" pitchFamily="34" charset="0"/>
                        </a:rPr>
                        <a:t>MWh</a:t>
                      </a:r>
                      <a:endParaRPr lang="en-US" sz="1200" dirty="0">
                        <a:latin typeface="Arial" pitchFamily="34" charset="0"/>
                        <a:cs typeface="Arial" pitchFamily="34" charset="0"/>
                      </a:endParaRPr>
                    </a:p>
                  </a:txBody>
                  <a:tcPr/>
                </a:tc>
              </a:tr>
              <a:tr h="499744">
                <a:tc>
                  <a:txBody>
                    <a:bodyPr/>
                    <a:lstStyle/>
                    <a:p>
                      <a:r>
                        <a:rPr lang="en-US" sz="1200" dirty="0" smtClean="0">
                          <a:latin typeface="Arial" pitchFamily="34" charset="0"/>
                          <a:cs typeface="Arial" pitchFamily="34" charset="0"/>
                        </a:rPr>
                        <a:t>Net Penetration</a:t>
                      </a:r>
                      <a:endParaRPr lang="en-US" sz="1200" dirty="0">
                        <a:latin typeface="Arial" pitchFamily="34" charset="0"/>
                        <a:cs typeface="Arial" pitchFamily="34" charset="0"/>
                      </a:endParaRPr>
                    </a:p>
                  </a:txBody>
                  <a:tcPr/>
                </a:tc>
                <a:tc>
                  <a:txBody>
                    <a:bodyPr/>
                    <a:lstStyle/>
                    <a:p>
                      <a:r>
                        <a:rPr lang="en-US" sz="1200" dirty="0" smtClean="0">
                          <a:latin typeface="Arial" pitchFamily="34" charset="0"/>
                          <a:cs typeface="Arial" pitchFamily="34" charset="0"/>
                        </a:rPr>
                        <a:t>The increase in penetration</a:t>
                      </a:r>
                      <a:r>
                        <a:rPr lang="en-US" sz="1200" baseline="0" dirty="0" smtClean="0">
                          <a:latin typeface="Arial" pitchFamily="34" charset="0"/>
                          <a:cs typeface="Arial" pitchFamily="34" charset="0"/>
                        </a:rPr>
                        <a:t> of HP T8 fixtures as a result of the efficiency initiative</a:t>
                      </a:r>
                      <a:endParaRPr lang="en-US" sz="1200" dirty="0">
                        <a:latin typeface="Arial" pitchFamily="34" charset="0"/>
                        <a:cs typeface="Arial" pitchFamily="34" charset="0"/>
                      </a:endParaRPr>
                    </a:p>
                  </a:txBody>
                  <a:tcPr/>
                </a:tc>
                <a:tc>
                  <a:txBody>
                    <a:bodyPr/>
                    <a:lstStyle/>
                    <a:p>
                      <a:r>
                        <a:rPr lang="en-US" sz="1200" dirty="0" smtClean="0">
                          <a:latin typeface="Arial" pitchFamily="34" charset="0"/>
                          <a:cs typeface="Arial" pitchFamily="34" charset="0"/>
                        </a:rPr>
                        <a:t>x</a:t>
                      </a:r>
                      <a:r>
                        <a:rPr lang="en-US" sz="1200" baseline="0" dirty="0" smtClean="0">
                          <a:latin typeface="Arial" pitchFamily="34" charset="0"/>
                          <a:cs typeface="Arial" pitchFamily="34" charset="0"/>
                        </a:rPr>
                        <a:t> 10%</a:t>
                      </a:r>
                      <a:endParaRPr lang="en-US" sz="1200" dirty="0">
                        <a:latin typeface="Arial" pitchFamily="34" charset="0"/>
                        <a:cs typeface="Arial" pitchFamily="34" charset="0"/>
                      </a:endParaRPr>
                    </a:p>
                  </a:txBody>
                  <a:tcPr/>
                </a:tc>
                <a:tc>
                  <a:txBody>
                    <a:bodyPr/>
                    <a:lstStyle/>
                    <a:p>
                      <a:r>
                        <a:rPr lang="en-US" sz="1200" dirty="0" smtClean="0">
                          <a:latin typeface="Arial" pitchFamily="34" charset="0"/>
                          <a:cs typeface="Arial" pitchFamily="34" charset="0"/>
                        </a:rPr>
                        <a:t>90.7 </a:t>
                      </a:r>
                      <a:r>
                        <a:rPr lang="en-US" sz="1200" dirty="0" err="1" smtClean="0">
                          <a:latin typeface="Arial" pitchFamily="34" charset="0"/>
                          <a:cs typeface="Arial" pitchFamily="34" charset="0"/>
                        </a:rPr>
                        <a:t>MWh</a:t>
                      </a:r>
                      <a:endParaRPr lang="en-US" sz="1200" dirty="0">
                        <a:latin typeface="Arial" pitchFamily="34" charset="0"/>
                        <a:cs typeface="Arial" pitchFamily="34" charset="0"/>
                      </a:endParaRPr>
                    </a:p>
                  </a:txBody>
                  <a:tcPr/>
                </a:tc>
              </a:tr>
            </a:tbl>
          </a:graphicData>
        </a:graphic>
      </p:graphicFrame>
      <p:sp>
        <p:nvSpPr>
          <p:cNvPr id="3" name="TextBox 2"/>
          <p:cNvSpPr txBox="1"/>
          <p:nvPr/>
        </p:nvSpPr>
        <p:spPr>
          <a:xfrm>
            <a:off x="381000" y="5562600"/>
            <a:ext cx="8458200" cy="400110"/>
          </a:xfrm>
          <a:prstGeom prst="rect">
            <a:avLst/>
          </a:prstGeom>
          <a:noFill/>
        </p:spPr>
        <p:txBody>
          <a:bodyPr wrap="square" rtlCol="0">
            <a:spAutoFit/>
          </a:bodyPr>
          <a:lstStyle/>
          <a:p>
            <a:r>
              <a:rPr lang="en-US" sz="2000" b="1" dirty="0" smtClean="0">
                <a:solidFill>
                  <a:srgbClr val="01843E"/>
                </a:solidFill>
                <a:latin typeface="Arial" pitchFamily="34" charset="0"/>
                <a:cs typeface="Arial" pitchFamily="34" charset="0"/>
              </a:rPr>
              <a:t>Can be much higher with greater penetration through engagement</a:t>
            </a:r>
            <a:endParaRPr lang="en-US" sz="2000" b="1" dirty="0">
              <a:solidFill>
                <a:srgbClr val="01843E"/>
              </a:solidFill>
              <a:latin typeface="Arial" pitchFamily="34" charset="0"/>
              <a:cs typeface="Arial" pitchFamily="34" charset="0"/>
            </a:endParaRPr>
          </a:p>
        </p:txBody>
      </p:sp>
      <p:cxnSp>
        <p:nvCxnSpPr>
          <p:cNvPr id="8" name="Straight Arrow Connector 7"/>
          <p:cNvCxnSpPr/>
          <p:nvPr/>
        </p:nvCxnSpPr>
        <p:spPr bwMode="auto">
          <a:xfrm flipV="1">
            <a:off x="4419600" y="5181600"/>
            <a:ext cx="1143000" cy="457200"/>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Oval 9"/>
          <p:cNvSpPr/>
          <p:nvPr/>
        </p:nvSpPr>
        <p:spPr bwMode="auto">
          <a:xfrm>
            <a:off x="5486400" y="4572000"/>
            <a:ext cx="1066800" cy="72390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Tree>
    <p:extLst>
      <p:ext uri="{BB962C8B-B14F-4D97-AF65-F5344CB8AC3E}">
        <p14:creationId xmlns:p14="http://schemas.microsoft.com/office/powerpoint/2010/main" val="3316790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304800"/>
            <a:ext cx="8534400" cy="1143000"/>
          </a:xfrm>
        </p:spPr>
        <p:txBody>
          <a:bodyPr/>
          <a:lstStyle/>
          <a:p>
            <a:pPr eaLnBrk="1" hangingPunct="1"/>
            <a:r>
              <a:rPr lang="en-US" b="1" dirty="0" smtClean="0">
                <a:latin typeface="Arial" charset="0"/>
              </a:rPr>
              <a:t/>
            </a:r>
            <a:br>
              <a:rPr lang="en-US" b="1" dirty="0" smtClean="0">
                <a:latin typeface="Arial" charset="0"/>
              </a:rPr>
            </a:br>
            <a:endParaRPr lang="en-US" b="1" dirty="0" smtClean="0">
              <a:latin typeface="Arial" charset="0"/>
            </a:endParaRPr>
          </a:p>
        </p:txBody>
      </p:sp>
      <p:sp>
        <p:nvSpPr>
          <p:cNvPr id="3075" name="Rectangle 3"/>
          <p:cNvSpPr>
            <a:spLocks noGrp="1" noChangeArrowheads="1"/>
          </p:cNvSpPr>
          <p:nvPr>
            <p:ph idx="1"/>
          </p:nvPr>
        </p:nvSpPr>
        <p:spPr>
          <a:xfrm>
            <a:off x="685800" y="1371600"/>
            <a:ext cx="7440386" cy="4495800"/>
          </a:xfrm>
        </p:spPr>
        <p:txBody>
          <a:bodyPr/>
          <a:lstStyle/>
          <a:p>
            <a:pPr algn="ctr" eaLnBrk="1" hangingPunct="1">
              <a:lnSpc>
                <a:spcPct val="90000"/>
              </a:lnSpc>
            </a:pPr>
            <a:endParaRPr lang="en-US" sz="3200" i="1" dirty="0" smtClean="0">
              <a:latin typeface="Arial" pitchFamily="34" charset="0"/>
              <a:cs typeface="Arial" pitchFamily="34" charset="0"/>
            </a:endParaRPr>
          </a:p>
          <a:p>
            <a:pPr algn="ctr" eaLnBrk="1" hangingPunct="1">
              <a:lnSpc>
                <a:spcPct val="90000"/>
              </a:lnSpc>
            </a:pPr>
            <a:r>
              <a:rPr lang="en-US" sz="3200" i="1" dirty="0" smtClean="0">
                <a:latin typeface="Arial" pitchFamily="34" charset="0"/>
                <a:cs typeface="Arial" pitchFamily="34" charset="0"/>
              </a:rPr>
              <a:t>“Aren’t you done after CFLs?”</a:t>
            </a:r>
          </a:p>
          <a:p>
            <a:pPr algn="ctr" eaLnBrk="1" hangingPunct="1">
              <a:lnSpc>
                <a:spcPct val="90000"/>
              </a:lnSpc>
            </a:pPr>
            <a:endParaRPr lang="en-US" i="1" dirty="0">
              <a:latin typeface="Arial" pitchFamily="34" charset="0"/>
              <a:cs typeface="Arial" pitchFamily="34" charset="0"/>
            </a:endParaRPr>
          </a:p>
          <a:p>
            <a:pPr algn="ctr" eaLnBrk="1" hangingPunct="1">
              <a:lnSpc>
                <a:spcPct val="90000"/>
              </a:lnSpc>
            </a:pPr>
            <a:r>
              <a:rPr lang="en-US" sz="3200" i="1" dirty="0" smtClean="0">
                <a:latin typeface="Arial" pitchFamily="34" charset="0"/>
                <a:cs typeface="Arial" pitchFamily="34" charset="0"/>
              </a:rPr>
              <a:t>“Haven’t you already picked all of the low-hanging fruit?”</a:t>
            </a:r>
          </a:p>
          <a:p>
            <a:pPr eaLnBrk="1" hangingPunct="1">
              <a:lnSpc>
                <a:spcPct val="90000"/>
              </a:lnSpc>
            </a:pPr>
            <a:endParaRPr lang="en-US" i="1" dirty="0" smtClean="0">
              <a:latin typeface="Arial" pitchFamily="34" charset="0"/>
              <a:cs typeface="Arial" pitchFamily="34" charset="0"/>
            </a:endParaRPr>
          </a:p>
          <a:p>
            <a:pPr algn="ctr" eaLnBrk="1" hangingPunct="1">
              <a:lnSpc>
                <a:spcPct val="90000"/>
              </a:lnSpc>
            </a:pPr>
            <a:endParaRPr lang="en-US" sz="4800" b="1" dirty="0" smtClean="0">
              <a:solidFill>
                <a:schemeClr val="tx1"/>
              </a:solidFill>
              <a:latin typeface="Arial" pitchFamily="34" charset="0"/>
              <a:cs typeface="Arial" pitchFamily="34" charset="0"/>
            </a:endParaRPr>
          </a:p>
        </p:txBody>
      </p:sp>
      <p:pic>
        <p:nvPicPr>
          <p:cNvPr id="4" name="Picture 3" descr="C:\Users\jmerriam\AppData\Local\Microsoft\Windows\Temporary Internet Files\Content.IE5\H9I33DLS\MM900283836[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73686" y="3810000"/>
            <a:ext cx="1905000" cy="229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883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3914"/>
            <a:ext cx="8229600" cy="1143000"/>
          </a:xfrm>
        </p:spPr>
        <p:txBody>
          <a:bodyPr/>
          <a:lstStyle/>
          <a:p>
            <a:r>
              <a:rPr lang="en-US" b="1" dirty="0" smtClean="0">
                <a:latin typeface="Arial" pitchFamily="34" charset="0"/>
                <a:cs typeface="Arial" pitchFamily="34" charset="0"/>
              </a:rPr>
              <a:t>NEW APPROACHES </a:t>
            </a:r>
            <a:r>
              <a:rPr lang="en-US" b="1" dirty="0">
                <a:latin typeface="Arial" pitchFamily="34" charset="0"/>
                <a:cs typeface="Arial" pitchFamily="34" charset="0"/>
              </a:rPr>
              <a:t>= MORE RISK</a:t>
            </a:r>
            <a:br>
              <a:rPr lang="en-US" b="1" dirty="0">
                <a:latin typeface="Arial" pitchFamily="34" charset="0"/>
                <a:cs typeface="Arial" pitchFamily="34" charset="0"/>
              </a:rPr>
            </a:br>
            <a:endParaRPr lang="en-US" dirty="0"/>
          </a:p>
        </p:txBody>
      </p:sp>
      <p:sp>
        <p:nvSpPr>
          <p:cNvPr id="3" name="Content Placeholder 2"/>
          <p:cNvSpPr>
            <a:spLocks noGrp="1"/>
          </p:cNvSpPr>
          <p:nvPr>
            <p:ph idx="1"/>
          </p:nvPr>
        </p:nvSpPr>
        <p:spPr>
          <a:xfrm>
            <a:off x="609600" y="1600200"/>
            <a:ext cx="8077200" cy="4267200"/>
          </a:xfrm>
        </p:spPr>
        <p:txBody>
          <a:bodyPr/>
          <a:lstStyle/>
          <a:p>
            <a:pPr algn="ctr"/>
            <a:endParaRPr lang="en-US" b="1" dirty="0">
              <a:latin typeface="Arial" pitchFamily="34" charset="0"/>
              <a:cs typeface="Arial" pitchFamily="34" charset="0"/>
            </a:endParaRPr>
          </a:p>
        </p:txBody>
      </p:sp>
      <p:cxnSp>
        <p:nvCxnSpPr>
          <p:cNvPr id="7" name="Straight Arrow Connector 6"/>
          <p:cNvCxnSpPr/>
          <p:nvPr/>
        </p:nvCxnSpPr>
        <p:spPr bwMode="auto">
          <a:xfrm flipV="1">
            <a:off x="1770221" y="2667000"/>
            <a:ext cx="4325779" cy="2057400"/>
          </a:xfrm>
          <a:prstGeom prst="straightConnector1">
            <a:avLst/>
          </a:prstGeom>
          <a:solidFill>
            <a:schemeClr val="accent1"/>
          </a:solidFill>
          <a:ln w="15875" cap="flat" cmpd="sng" algn="ctr">
            <a:solidFill>
              <a:srgbClr val="01843E"/>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1277778" y="2979683"/>
            <a:ext cx="492443" cy="1873469"/>
          </a:xfrm>
          <a:prstGeom prst="rect">
            <a:avLst/>
          </a:prstGeom>
          <a:noFill/>
        </p:spPr>
        <p:txBody>
          <a:bodyPr vert="vert270" wrap="square" rtlCol="0">
            <a:spAutoFit/>
          </a:bodyPr>
          <a:lstStyle/>
          <a:p>
            <a:r>
              <a:rPr lang="en-US" sz="2000" dirty="0" smtClean="0">
                <a:latin typeface="Times New Roman" pitchFamily="18" charset="0"/>
                <a:cs typeface="Times New Roman" pitchFamily="18" charset="0"/>
              </a:rPr>
              <a:t>Savings Potential</a:t>
            </a:r>
            <a:endParaRPr lang="en-US" sz="2000" dirty="0">
              <a:latin typeface="Times New Roman" pitchFamily="18" charset="0"/>
              <a:cs typeface="Times New Roman" pitchFamily="18" charset="0"/>
            </a:endParaRPr>
          </a:p>
        </p:txBody>
      </p:sp>
      <p:sp>
        <p:nvSpPr>
          <p:cNvPr id="15" name="TextBox 14"/>
          <p:cNvSpPr txBox="1"/>
          <p:nvPr/>
        </p:nvSpPr>
        <p:spPr>
          <a:xfrm>
            <a:off x="1581806" y="4740166"/>
            <a:ext cx="2719551"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Market Engagement</a:t>
            </a:r>
            <a:endParaRPr lang="en-US" sz="2000" dirty="0">
              <a:latin typeface="Times New Roman" pitchFamily="18" charset="0"/>
              <a:cs typeface="Times New Roman" pitchFamily="18" charset="0"/>
            </a:endParaRPr>
          </a:p>
        </p:txBody>
      </p:sp>
      <p:cxnSp>
        <p:nvCxnSpPr>
          <p:cNvPr id="18" name="Straight Arrow Connector 17"/>
          <p:cNvCxnSpPr>
            <a:stCxn id="13" idx="0"/>
          </p:cNvCxnSpPr>
          <p:nvPr/>
        </p:nvCxnSpPr>
        <p:spPr bwMode="auto">
          <a:xfrm flipV="1">
            <a:off x="1524000" y="2438401"/>
            <a:ext cx="0" cy="54128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a:off x="3810000" y="4924455"/>
            <a:ext cx="30480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Oval 22"/>
          <p:cNvSpPr/>
          <p:nvPr/>
        </p:nvSpPr>
        <p:spPr bwMode="auto">
          <a:xfrm>
            <a:off x="2490952" y="426720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24" name="Oval 23"/>
          <p:cNvSpPr/>
          <p:nvPr/>
        </p:nvSpPr>
        <p:spPr bwMode="auto">
          <a:xfrm>
            <a:off x="4138448" y="3510455"/>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25" name="Oval 24"/>
          <p:cNvSpPr/>
          <p:nvPr/>
        </p:nvSpPr>
        <p:spPr bwMode="auto">
          <a:xfrm>
            <a:off x="5520558" y="2827283"/>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26" name="TextBox 25"/>
          <p:cNvSpPr txBox="1"/>
          <p:nvPr/>
        </p:nvSpPr>
        <p:spPr>
          <a:xfrm>
            <a:off x="2659117" y="4269828"/>
            <a:ext cx="2293883" cy="307777"/>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Traditional Approaches</a:t>
            </a:r>
            <a:endParaRPr lang="en-US" sz="1400" i="1" dirty="0">
              <a:latin typeface="Times New Roman" pitchFamily="18" charset="0"/>
              <a:cs typeface="Times New Roman" pitchFamily="18" charset="0"/>
            </a:endParaRPr>
          </a:p>
        </p:txBody>
      </p:sp>
      <p:sp>
        <p:nvSpPr>
          <p:cNvPr id="27" name="TextBox 26"/>
          <p:cNvSpPr txBox="1"/>
          <p:nvPr/>
        </p:nvSpPr>
        <p:spPr>
          <a:xfrm>
            <a:off x="4301358" y="3513082"/>
            <a:ext cx="2590800" cy="307777"/>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Interim Approaches</a:t>
            </a:r>
            <a:endParaRPr lang="en-US" sz="1400" i="1" dirty="0">
              <a:latin typeface="Times New Roman" pitchFamily="18" charset="0"/>
              <a:cs typeface="Times New Roman" pitchFamily="18" charset="0"/>
            </a:endParaRPr>
          </a:p>
        </p:txBody>
      </p:sp>
      <p:sp>
        <p:nvSpPr>
          <p:cNvPr id="28" name="TextBox 27"/>
          <p:cNvSpPr txBox="1"/>
          <p:nvPr/>
        </p:nvSpPr>
        <p:spPr>
          <a:xfrm>
            <a:off x="5638800" y="2843049"/>
            <a:ext cx="2438400" cy="307777"/>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New Approaches</a:t>
            </a:r>
            <a:endParaRPr lang="en-US" sz="1400" i="1" dirty="0">
              <a:latin typeface="Times New Roman" pitchFamily="18" charset="0"/>
              <a:cs typeface="Times New Roman" pitchFamily="18" charset="0"/>
            </a:endParaRPr>
          </a:p>
        </p:txBody>
      </p:sp>
      <p:sp>
        <p:nvSpPr>
          <p:cNvPr id="16" name="TextBox 15"/>
          <p:cNvSpPr txBox="1"/>
          <p:nvPr/>
        </p:nvSpPr>
        <p:spPr>
          <a:xfrm>
            <a:off x="892607" y="2996937"/>
            <a:ext cx="492443" cy="1873469"/>
          </a:xfrm>
          <a:prstGeom prst="rect">
            <a:avLst/>
          </a:prstGeom>
          <a:noFill/>
        </p:spPr>
        <p:txBody>
          <a:bodyPr vert="vert270" wrap="square" rtlCol="0">
            <a:spAutoFit/>
          </a:bodyPr>
          <a:lstStyle/>
          <a:p>
            <a:r>
              <a:rPr lang="en-US" sz="2000" b="1" dirty="0" smtClean="0">
                <a:solidFill>
                  <a:srgbClr val="FF0000"/>
                </a:solidFill>
                <a:latin typeface="Times New Roman" pitchFamily="18" charset="0"/>
                <a:cs typeface="Times New Roman" pitchFamily="18" charset="0"/>
              </a:rPr>
              <a:t>RISK</a:t>
            </a:r>
            <a:endParaRPr lang="en-US" sz="2000" b="1" dirty="0">
              <a:solidFill>
                <a:srgbClr val="FF0000"/>
              </a:solidFill>
              <a:latin typeface="Times New Roman" pitchFamily="18" charset="0"/>
              <a:cs typeface="Times New Roman" pitchFamily="18" charset="0"/>
            </a:endParaRPr>
          </a:p>
        </p:txBody>
      </p:sp>
      <p:cxnSp>
        <p:nvCxnSpPr>
          <p:cNvPr id="5" name="Straight Arrow Connector 4"/>
          <p:cNvCxnSpPr/>
          <p:nvPr/>
        </p:nvCxnSpPr>
        <p:spPr bwMode="auto">
          <a:xfrm flipV="1">
            <a:off x="1138828" y="2438402"/>
            <a:ext cx="0" cy="1752598"/>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46443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CONCLUDING THOUGHTS</a:t>
            </a:r>
            <a:endParaRPr lang="en-US" b="1" dirty="0">
              <a:latin typeface="Arial" pitchFamily="34" charset="0"/>
              <a:cs typeface="Arial" pitchFamily="34" charset="0"/>
            </a:endParaRPr>
          </a:p>
        </p:txBody>
      </p:sp>
      <p:sp>
        <p:nvSpPr>
          <p:cNvPr id="3" name="Content Placeholder 2"/>
          <p:cNvSpPr>
            <a:spLocks noGrp="1"/>
          </p:cNvSpPr>
          <p:nvPr>
            <p:ph idx="1"/>
          </p:nvPr>
        </p:nvSpPr>
        <p:spPr>
          <a:xfrm>
            <a:off x="685800" y="1371600"/>
            <a:ext cx="7772400" cy="4343400"/>
          </a:xfrm>
        </p:spPr>
        <p:txBody>
          <a:bodyPr/>
          <a:lstStyle/>
          <a:p>
            <a:r>
              <a:rPr lang="en-US" b="1" dirty="0" smtClean="0">
                <a:latin typeface="Arial" pitchFamily="34" charset="0"/>
                <a:cs typeface="Arial" pitchFamily="34" charset="0"/>
              </a:rPr>
              <a:t>20 year plans with a longer perspective can significantly impact how we think about short-term plans</a:t>
            </a:r>
          </a:p>
          <a:p>
            <a:endParaRPr lang="en-US" b="1" dirty="0">
              <a:latin typeface="Arial" pitchFamily="34" charset="0"/>
              <a:cs typeface="Arial" pitchFamily="34" charset="0"/>
            </a:endParaRPr>
          </a:p>
          <a:p>
            <a:r>
              <a:rPr lang="en-US" b="1" dirty="0" smtClean="0">
                <a:latin typeface="Arial" pitchFamily="34" charset="0"/>
                <a:cs typeface="Arial" pitchFamily="34" charset="0"/>
              </a:rPr>
              <a:t>By building relationships focused on value – </a:t>
            </a:r>
          </a:p>
          <a:p>
            <a:pPr lvl="2">
              <a:buFont typeface="Arial" pitchFamily="34" charset="0"/>
              <a:buChar char="•"/>
            </a:pPr>
            <a:r>
              <a:rPr lang="en-US" b="1" dirty="0" smtClean="0">
                <a:solidFill>
                  <a:srgbClr val="01843E"/>
                </a:solidFill>
                <a:latin typeface="Arial" pitchFamily="34" charset="0"/>
                <a:cs typeface="Arial" pitchFamily="34" charset="0"/>
              </a:rPr>
              <a:t>new and deeper opportunities for efficiency can be realized </a:t>
            </a:r>
          </a:p>
          <a:p>
            <a:pPr lvl="2">
              <a:buFont typeface="Arial" pitchFamily="34" charset="0"/>
              <a:buChar char="•"/>
            </a:pPr>
            <a:r>
              <a:rPr lang="en-US" b="1" dirty="0" smtClean="0">
                <a:solidFill>
                  <a:srgbClr val="01843E"/>
                </a:solidFill>
                <a:latin typeface="Arial" pitchFamily="34" charset="0"/>
                <a:cs typeface="Arial" pitchFamily="34" charset="0"/>
              </a:rPr>
              <a:t>our maximum achievable studies may prove to be understating the potential of efficiency</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As we move towards a mature market engagement model, tolerance for risk must grow</a:t>
            </a:r>
            <a:endParaRPr lang="en-US" b="1" dirty="0">
              <a:latin typeface="Arial" pitchFamily="34" charset="0"/>
              <a:cs typeface="Arial" pitchFamily="34" charset="0"/>
            </a:endParaRPr>
          </a:p>
        </p:txBody>
      </p:sp>
    </p:spTree>
    <p:extLst>
      <p:ext uri="{BB962C8B-B14F-4D97-AF65-F5344CB8AC3E}">
        <p14:creationId xmlns:p14="http://schemas.microsoft.com/office/powerpoint/2010/main" val="531470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QUESTIONS?</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lstStyle/>
          <a:p>
            <a:endParaRPr lang="en-US" dirty="0" smtClean="0"/>
          </a:p>
          <a:p>
            <a:endParaRPr lang="en-US" dirty="0"/>
          </a:p>
          <a:p>
            <a:pPr algn="ctr"/>
            <a:r>
              <a:rPr lang="en-US" b="1" dirty="0" smtClean="0">
                <a:latin typeface="Arial" pitchFamily="34" charset="0"/>
                <a:cs typeface="Arial" pitchFamily="34" charset="0"/>
              </a:rPr>
              <a:t>Jim Merriam, Director</a:t>
            </a:r>
          </a:p>
          <a:p>
            <a:pPr algn="ctr"/>
            <a:r>
              <a:rPr lang="en-US" b="1" dirty="0" smtClean="0">
                <a:latin typeface="Arial" pitchFamily="34" charset="0"/>
                <a:cs typeface="Arial" pitchFamily="34" charset="0"/>
              </a:rPr>
              <a:t>Efficiency Vermont</a:t>
            </a:r>
          </a:p>
          <a:p>
            <a:pPr algn="ctr"/>
            <a:r>
              <a:rPr lang="en-US" dirty="0" smtClean="0">
                <a:latin typeface="Arial" pitchFamily="34" charset="0"/>
                <a:cs typeface="Arial" pitchFamily="34" charset="0"/>
                <a:hlinkClick r:id="rId2"/>
              </a:rPr>
              <a:t>jmerriam@veic.org</a:t>
            </a: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(802) 540-7604</a:t>
            </a:r>
            <a:endParaRPr lang="en-US" dirty="0">
              <a:latin typeface="Arial" pitchFamily="34" charset="0"/>
              <a:cs typeface="Arial" pitchFamily="34" charset="0"/>
            </a:endParaRPr>
          </a:p>
        </p:txBody>
      </p:sp>
    </p:spTree>
    <p:extLst>
      <p:ext uri="{BB962C8B-B14F-4D97-AF65-F5344CB8AC3E}">
        <p14:creationId xmlns:p14="http://schemas.microsoft.com/office/powerpoint/2010/main" val="1349350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THIS CAN BE ADDRESSED?</a:t>
            </a:r>
            <a:endParaRPr lang="en-US" dirty="0"/>
          </a:p>
        </p:txBody>
      </p:sp>
      <p:sp>
        <p:nvSpPr>
          <p:cNvPr id="3" name="Content Placeholder 2"/>
          <p:cNvSpPr>
            <a:spLocks noGrp="1"/>
          </p:cNvSpPr>
          <p:nvPr>
            <p:ph idx="1"/>
          </p:nvPr>
        </p:nvSpPr>
        <p:spPr/>
        <p:txBody>
          <a:bodyPr/>
          <a:lstStyle/>
          <a:p>
            <a:pPr lvl="4"/>
            <a:r>
              <a:rPr lang="en-US" sz="2400" b="1" dirty="0" smtClean="0">
                <a:solidFill>
                  <a:srgbClr val="01843E"/>
                </a:solidFill>
                <a:latin typeface="Arial" charset="0"/>
                <a:ea typeface="+mn-ea"/>
                <a:cs typeface="+mn-cs"/>
              </a:rPr>
              <a:t>Being careful of your Marketing &amp; Outreach </a:t>
            </a:r>
          </a:p>
          <a:p>
            <a:pPr lvl="4"/>
            <a:endParaRPr lang="en-US" sz="2400" b="1" dirty="0" smtClean="0">
              <a:solidFill>
                <a:srgbClr val="01843E"/>
              </a:solidFill>
              <a:latin typeface="Arial" charset="0"/>
              <a:ea typeface="+mn-ea"/>
              <a:cs typeface="+mn-cs"/>
            </a:endParaRPr>
          </a:p>
          <a:p>
            <a:pPr lvl="4"/>
            <a:r>
              <a:rPr lang="en-US" sz="2400" b="1" dirty="0" smtClean="0">
                <a:solidFill>
                  <a:srgbClr val="01843E"/>
                </a:solidFill>
                <a:latin typeface="Arial" charset="0"/>
                <a:ea typeface="+mn-ea"/>
                <a:cs typeface="+mn-cs"/>
              </a:rPr>
              <a:t>Examine how you deliver services</a:t>
            </a:r>
          </a:p>
          <a:p>
            <a:pPr lvl="4"/>
            <a:endParaRPr lang="en-US" sz="2400" b="1" dirty="0" smtClean="0">
              <a:solidFill>
                <a:srgbClr val="01843E"/>
              </a:solidFill>
              <a:latin typeface="Arial" charset="0"/>
              <a:ea typeface="+mn-ea"/>
              <a:cs typeface="+mn-cs"/>
            </a:endParaRPr>
          </a:p>
          <a:p>
            <a:pPr lvl="4"/>
            <a:r>
              <a:rPr lang="en-US" sz="2400" b="1" dirty="0" smtClean="0">
                <a:solidFill>
                  <a:srgbClr val="01843E"/>
                </a:solidFill>
                <a:latin typeface="Arial" charset="0"/>
                <a:ea typeface="+mn-ea"/>
                <a:cs typeface="+mn-cs"/>
              </a:rPr>
              <a:t>Consciously planning for the future – what steps are we taking</a:t>
            </a:r>
            <a:endParaRPr lang="en-US" sz="2400" b="1" dirty="0">
              <a:solidFill>
                <a:srgbClr val="01843E"/>
              </a:solidFill>
              <a:latin typeface="Arial" charset="0"/>
              <a:ea typeface="+mn-ea"/>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19050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1017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b="1" dirty="0" smtClean="0">
                <a:latin typeface="Arial" charset="0"/>
              </a:rPr>
              <a:t>KEY THEMES</a:t>
            </a:r>
          </a:p>
        </p:txBody>
      </p:sp>
      <p:sp>
        <p:nvSpPr>
          <p:cNvPr id="3075" name="Rectangle 3"/>
          <p:cNvSpPr>
            <a:spLocks noGrp="1" noChangeArrowheads="1"/>
          </p:cNvSpPr>
          <p:nvPr>
            <p:ph idx="1"/>
          </p:nvPr>
        </p:nvSpPr>
        <p:spPr>
          <a:xfrm>
            <a:off x="685800" y="1752600"/>
            <a:ext cx="7772400" cy="4114800"/>
          </a:xfrm>
        </p:spPr>
        <p:txBody>
          <a:bodyPr/>
          <a:lstStyle/>
          <a:p>
            <a:pPr eaLnBrk="1" hangingPunct="1">
              <a:lnSpc>
                <a:spcPct val="90000"/>
              </a:lnSpc>
              <a:buFont typeface="Arial" pitchFamily="34" charset="0"/>
              <a:buChar char="•"/>
            </a:pPr>
            <a:r>
              <a:rPr lang="en-US" sz="2400" b="1" dirty="0" smtClean="0">
                <a:latin typeface="Arial" charset="0"/>
              </a:rPr>
              <a:t>20 year efficiency planning challenges us to rethink our short-term plans</a:t>
            </a:r>
          </a:p>
          <a:p>
            <a:pPr eaLnBrk="1" hangingPunct="1">
              <a:lnSpc>
                <a:spcPct val="90000"/>
              </a:lnSpc>
              <a:buFont typeface="Arial" pitchFamily="34" charset="0"/>
              <a:buChar char="•"/>
            </a:pPr>
            <a:endParaRPr lang="en-US" sz="2400" b="1" dirty="0" smtClean="0">
              <a:latin typeface="Arial" charset="0"/>
            </a:endParaRPr>
          </a:p>
          <a:p>
            <a:pPr eaLnBrk="1" hangingPunct="1">
              <a:lnSpc>
                <a:spcPct val="90000"/>
              </a:lnSpc>
              <a:buFont typeface="Arial" pitchFamily="34" charset="0"/>
              <a:buChar char="•"/>
            </a:pPr>
            <a:r>
              <a:rPr lang="en-US" sz="2400" b="1" dirty="0" smtClean="0">
                <a:latin typeface="Arial" charset="0"/>
              </a:rPr>
              <a:t>Capitalizing on potential savings identified in the long-range plans requires new approaches </a:t>
            </a:r>
          </a:p>
          <a:p>
            <a:pPr eaLnBrk="1" hangingPunct="1">
              <a:lnSpc>
                <a:spcPct val="90000"/>
              </a:lnSpc>
              <a:buFont typeface="Arial" pitchFamily="34" charset="0"/>
              <a:buChar char="•"/>
            </a:pPr>
            <a:endParaRPr lang="en-US" sz="2400" b="1" dirty="0" smtClean="0">
              <a:latin typeface="Arial" charset="0"/>
            </a:endParaRPr>
          </a:p>
          <a:p>
            <a:pPr eaLnBrk="1" hangingPunct="1">
              <a:lnSpc>
                <a:spcPct val="90000"/>
              </a:lnSpc>
              <a:buFont typeface="Arial" pitchFamily="34" charset="0"/>
              <a:buChar char="•"/>
            </a:pPr>
            <a:r>
              <a:rPr lang="en-US" sz="2400" b="1" dirty="0" smtClean="0">
                <a:latin typeface="Arial" charset="0"/>
              </a:rPr>
              <a:t>An aside of CAUTION - With new opportunities for deeper savings come increased risks</a:t>
            </a:r>
          </a:p>
        </p:txBody>
      </p:sp>
    </p:spTree>
    <p:extLst>
      <p:ext uri="{BB962C8B-B14F-4D97-AF65-F5344CB8AC3E}">
        <p14:creationId xmlns:p14="http://schemas.microsoft.com/office/powerpoint/2010/main" val="409268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EFFICIENCY VERMONT: OVERVIEW</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b="1" dirty="0" smtClean="0">
                <a:latin typeface="Arial" pitchFamily="34" charset="0"/>
                <a:cs typeface="Arial" pitchFamily="34" charset="0"/>
              </a:rPr>
              <a:t>Nation’s first statewide efficiency utility</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The leading efficiency program in the U.S. – ranked #1 by ACEEE for the last five years</a:t>
            </a:r>
          </a:p>
          <a:p>
            <a:endParaRPr lang="en-US" b="1" dirty="0">
              <a:latin typeface="Arial" pitchFamily="34" charset="0"/>
              <a:cs typeface="Arial" pitchFamily="34" charset="0"/>
            </a:endParaRPr>
          </a:p>
          <a:p>
            <a:r>
              <a:rPr lang="en-US" b="1" dirty="0" smtClean="0">
                <a:latin typeface="Arial" pitchFamily="34" charset="0"/>
                <a:cs typeface="Arial" pitchFamily="34" charset="0"/>
              </a:rPr>
              <a:t>1.91% reduction in Vermont’s electricity supply requirements in 2011</a:t>
            </a:r>
          </a:p>
          <a:p>
            <a:endParaRPr lang="en-US" b="1" dirty="0">
              <a:latin typeface="Arial" pitchFamily="34" charset="0"/>
              <a:cs typeface="Arial" pitchFamily="34" charset="0"/>
            </a:endParaRPr>
          </a:p>
          <a:p>
            <a:r>
              <a:rPr lang="en-US" b="1" dirty="0" smtClean="0">
                <a:latin typeface="Arial" pitchFamily="34" charset="0"/>
                <a:cs typeface="Arial" pitchFamily="34" charset="0"/>
              </a:rPr>
              <a:t>11% of Vermont’s electric energy requirements met  through efficiency as of  2011</a:t>
            </a:r>
          </a:p>
          <a:p>
            <a:endParaRPr lang="en-US" b="1" dirty="0" smtClean="0">
              <a:latin typeface="Arial" pitchFamily="34" charset="0"/>
              <a:cs typeface="Arial" pitchFamily="34" charset="0"/>
            </a:endParaRPr>
          </a:p>
          <a:p>
            <a:endParaRPr lang="en-US" b="1" dirty="0">
              <a:latin typeface="Arial" pitchFamily="34" charset="0"/>
              <a:cs typeface="Arial" pitchFamily="34" charset="0"/>
            </a:endParaRPr>
          </a:p>
          <a:p>
            <a:endParaRPr lang="en-US" b="1" dirty="0">
              <a:latin typeface="Arial" pitchFamily="34" charset="0"/>
              <a:cs typeface="Arial" pitchFamily="34" charset="0"/>
            </a:endParaRPr>
          </a:p>
        </p:txBody>
      </p:sp>
    </p:spTree>
    <p:extLst>
      <p:ext uri="{BB962C8B-B14F-4D97-AF65-F5344CB8AC3E}">
        <p14:creationId xmlns:p14="http://schemas.microsoft.com/office/powerpoint/2010/main" val="440107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 VERMONT: IMPACT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17930424"/>
              </p:ext>
            </p:extLst>
          </p:nvPr>
        </p:nvGraphicFramePr>
        <p:xfrm>
          <a:off x="685800" y="1600200"/>
          <a:ext cx="78486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166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04800"/>
            <a:ext cx="8077200" cy="1143000"/>
          </a:xfrm>
        </p:spPr>
        <p:txBody>
          <a:bodyPr/>
          <a:lstStyle/>
          <a:p>
            <a:pPr eaLnBrk="1" hangingPunct="1"/>
            <a:r>
              <a:rPr lang="en-US" b="1" dirty="0" smtClean="0">
                <a:latin typeface="Arial" charset="0"/>
              </a:rPr>
              <a:t>EFFFICIENCY VERMONT: BUDGET</a:t>
            </a:r>
          </a:p>
        </p:txBody>
      </p:sp>
      <p:pic>
        <p:nvPicPr>
          <p:cNvPr id="1945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870857" y="1295400"/>
            <a:ext cx="6374362" cy="380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16429" y="5272678"/>
            <a:ext cx="7009262" cy="400110"/>
          </a:xfrm>
          <a:prstGeom prst="rect">
            <a:avLst/>
          </a:prstGeom>
          <a:noFill/>
        </p:spPr>
        <p:txBody>
          <a:bodyPr wrap="square" rtlCol="0">
            <a:spAutoFit/>
          </a:bodyPr>
          <a:lstStyle/>
          <a:p>
            <a:r>
              <a:rPr lang="en-US" sz="2000" b="1" dirty="0" smtClean="0">
                <a:solidFill>
                  <a:srgbClr val="01843E"/>
                </a:solidFill>
                <a:latin typeface="Arial" pitchFamily="34" charset="0"/>
                <a:cs typeface="Arial" pitchFamily="34" charset="0"/>
              </a:rPr>
              <a:t>2012-2014 Budget: $133,480,191</a:t>
            </a:r>
            <a:endParaRPr lang="en-US" sz="2000" b="1" dirty="0">
              <a:solidFill>
                <a:srgbClr val="01843E"/>
              </a:solidFill>
              <a:latin typeface="Arial" pitchFamily="34" charset="0"/>
              <a:cs typeface="Arial" pitchFamily="34" charset="0"/>
            </a:endParaRPr>
          </a:p>
        </p:txBody>
      </p:sp>
    </p:spTree>
    <p:extLst>
      <p:ext uri="{BB962C8B-B14F-4D97-AF65-F5344CB8AC3E}">
        <p14:creationId xmlns:p14="http://schemas.microsoft.com/office/powerpoint/2010/main" val="2111234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b="1" dirty="0" smtClean="0">
                <a:latin typeface="Arial" charset="0"/>
              </a:rPr>
              <a:t>EFFICIENCY VERMONT: EVOLUTION</a:t>
            </a:r>
          </a:p>
        </p:txBody>
      </p:sp>
      <p:sp>
        <p:nvSpPr>
          <p:cNvPr id="3" name="Content Placeholder 2"/>
          <p:cNvSpPr>
            <a:spLocks noGrp="1"/>
          </p:cNvSpPr>
          <p:nvPr>
            <p:ph idx="1"/>
          </p:nvPr>
        </p:nvSpPr>
        <p:spPr/>
        <p:txBody>
          <a:bodyPr/>
          <a:lstStyle/>
          <a:p>
            <a:endParaRPr lang="en-US" dirty="0"/>
          </a:p>
        </p:txBody>
      </p:sp>
      <p:cxnSp>
        <p:nvCxnSpPr>
          <p:cNvPr id="5" name="Straight Arrow Connector 4"/>
          <p:cNvCxnSpPr/>
          <p:nvPr/>
        </p:nvCxnSpPr>
        <p:spPr bwMode="auto">
          <a:xfrm>
            <a:off x="838200" y="3331595"/>
            <a:ext cx="7391400" cy="0"/>
          </a:xfrm>
          <a:prstGeom prst="straightConnector1">
            <a:avLst/>
          </a:prstGeom>
          <a:solidFill>
            <a:schemeClr val="accent1"/>
          </a:solidFill>
          <a:ln w="76200" cap="flat" cmpd="sng" algn="ctr">
            <a:solidFill>
              <a:srgbClr val="92D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Oval 6"/>
          <p:cNvSpPr/>
          <p:nvPr/>
        </p:nvSpPr>
        <p:spPr bwMode="auto">
          <a:xfrm>
            <a:off x="769883" y="3267756"/>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0" name="Oval 9"/>
          <p:cNvSpPr/>
          <p:nvPr/>
        </p:nvSpPr>
        <p:spPr bwMode="auto">
          <a:xfrm>
            <a:off x="6638925" y="3267756"/>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1" name="Oval 10"/>
          <p:cNvSpPr/>
          <p:nvPr/>
        </p:nvSpPr>
        <p:spPr bwMode="auto">
          <a:xfrm>
            <a:off x="7362496" y="3267756"/>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2" name="Oval 11"/>
          <p:cNvSpPr/>
          <p:nvPr/>
        </p:nvSpPr>
        <p:spPr bwMode="auto">
          <a:xfrm>
            <a:off x="5772150" y="3267756"/>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4" name="TextBox 13"/>
          <p:cNvSpPr txBox="1"/>
          <p:nvPr/>
        </p:nvSpPr>
        <p:spPr>
          <a:xfrm>
            <a:off x="228600" y="4927055"/>
            <a:ext cx="1524000" cy="523220"/>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Creation of EVT</a:t>
            </a:r>
          </a:p>
          <a:p>
            <a:pPr algn="ctr"/>
            <a:r>
              <a:rPr lang="en-US" sz="1400" dirty="0" smtClean="0">
                <a:latin typeface="Times New Roman" pitchFamily="18" charset="0"/>
                <a:cs typeface="Times New Roman" pitchFamily="18" charset="0"/>
              </a:rPr>
              <a:t> (2000)</a:t>
            </a:r>
            <a:endParaRPr lang="en-US" sz="1400" dirty="0">
              <a:latin typeface="Times New Roman" pitchFamily="18" charset="0"/>
              <a:cs typeface="Times New Roman" pitchFamily="18" charset="0"/>
            </a:endParaRPr>
          </a:p>
        </p:txBody>
      </p:sp>
      <p:sp>
        <p:nvSpPr>
          <p:cNvPr id="15" name="TextBox 14"/>
          <p:cNvSpPr txBox="1"/>
          <p:nvPr/>
        </p:nvSpPr>
        <p:spPr>
          <a:xfrm>
            <a:off x="228600" y="2741711"/>
            <a:ext cx="2590800" cy="307777"/>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Prescriptive Approaches</a:t>
            </a:r>
            <a:endParaRPr lang="en-US" sz="1400" dirty="0">
              <a:latin typeface="Times New Roman" pitchFamily="18" charset="0"/>
              <a:cs typeface="Times New Roman" pitchFamily="18" charset="0"/>
            </a:endParaRPr>
          </a:p>
        </p:txBody>
      </p:sp>
      <p:sp>
        <p:nvSpPr>
          <p:cNvPr id="17" name="TextBox 16"/>
          <p:cNvSpPr txBox="1"/>
          <p:nvPr/>
        </p:nvSpPr>
        <p:spPr>
          <a:xfrm>
            <a:off x="2205859" y="2167412"/>
            <a:ext cx="2133600" cy="307777"/>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Programmatic Approaches</a:t>
            </a:r>
            <a:endParaRPr lang="en-US" sz="1400" dirty="0">
              <a:latin typeface="Times New Roman" pitchFamily="18" charset="0"/>
              <a:cs typeface="Times New Roman" pitchFamily="18" charset="0"/>
            </a:endParaRPr>
          </a:p>
        </p:txBody>
      </p:sp>
      <p:sp>
        <p:nvSpPr>
          <p:cNvPr id="18" name="TextBox 17"/>
          <p:cNvSpPr txBox="1"/>
          <p:nvPr/>
        </p:nvSpPr>
        <p:spPr>
          <a:xfrm>
            <a:off x="4953000" y="4342776"/>
            <a:ext cx="1676400" cy="738664"/>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VT Load Growth Turns Negative</a:t>
            </a:r>
          </a:p>
          <a:p>
            <a:pPr algn="ctr"/>
            <a:r>
              <a:rPr lang="en-US" sz="1400" dirty="0" smtClean="0">
                <a:latin typeface="Times New Roman" pitchFamily="18" charset="0"/>
                <a:cs typeface="Times New Roman" pitchFamily="18" charset="0"/>
              </a:rPr>
              <a:t>(2007)</a:t>
            </a:r>
            <a:endParaRPr lang="en-US" sz="1400" dirty="0">
              <a:latin typeface="Times New Roman" pitchFamily="18" charset="0"/>
              <a:cs typeface="Times New Roman" pitchFamily="18" charset="0"/>
            </a:endParaRPr>
          </a:p>
        </p:txBody>
      </p:sp>
      <p:sp>
        <p:nvSpPr>
          <p:cNvPr id="19" name="TextBox 18"/>
          <p:cNvSpPr txBox="1"/>
          <p:nvPr/>
        </p:nvSpPr>
        <p:spPr>
          <a:xfrm>
            <a:off x="5848350" y="5105400"/>
            <a:ext cx="1752600" cy="523220"/>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All Fuels Utility</a:t>
            </a:r>
          </a:p>
          <a:p>
            <a:pPr algn="ctr"/>
            <a:r>
              <a:rPr lang="en-US" sz="1400" dirty="0" smtClean="0">
                <a:latin typeface="Times New Roman" pitchFamily="18" charset="0"/>
                <a:cs typeface="Times New Roman" pitchFamily="18" charset="0"/>
              </a:rPr>
              <a:t>(2008)</a:t>
            </a:r>
            <a:endParaRPr lang="en-US" sz="1400" dirty="0">
              <a:latin typeface="Times New Roman" pitchFamily="18" charset="0"/>
              <a:cs typeface="Times New Roman" pitchFamily="18" charset="0"/>
            </a:endParaRPr>
          </a:p>
        </p:txBody>
      </p:sp>
      <p:sp>
        <p:nvSpPr>
          <p:cNvPr id="20" name="TextBox 19"/>
          <p:cNvSpPr txBox="1"/>
          <p:nvPr/>
        </p:nvSpPr>
        <p:spPr>
          <a:xfrm>
            <a:off x="6934200" y="4342776"/>
            <a:ext cx="1295400" cy="738664"/>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Order of Appointment</a:t>
            </a:r>
          </a:p>
          <a:p>
            <a:pPr algn="ctr"/>
            <a:r>
              <a:rPr lang="en-US" sz="1400" dirty="0" smtClean="0">
                <a:latin typeface="Times New Roman" pitchFamily="18" charset="0"/>
                <a:cs typeface="Times New Roman" pitchFamily="18" charset="0"/>
              </a:rPr>
              <a:t>(2011)</a:t>
            </a:r>
            <a:endParaRPr lang="en-US" sz="1400" dirty="0">
              <a:latin typeface="Times New Roman" pitchFamily="18" charset="0"/>
              <a:cs typeface="Times New Roman" pitchFamily="18" charset="0"/>
            </a:endParaRPr>
          </a:p>
        </p:txBody>
      </p:sp>
      <p:sp>
        <p:nvSpPr>
          <p:cNvPr id="21" name="TextBox 20"/>
          <p:cNvSpPr txBox="1"/>
          <p:nvPr/>
        </p:nvSpPr>
        <p:spPr>
          <a:xfrm>
            <a:off x="6582102" y="1662915"/>
            <a:ext cx="1676400" cy="307777"/>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Market Engagement</a:t>
            </a:r>
            <a:endParaRPr lang="en-US" sz="1400" dirty="0">
              <a:latin typeface="Times New Roman" pitchFamily="18" charset="0"/>
              <a:cs typeface="Times New Roman" pitchFamily="18" charset="0"/>
            </a:endParaRPr>
          </a:p>
        </p:txBody>
      </p:sp>
      <p:cxnSp>
        <p:nvCxnSpPr>
          <p:cNvPr id="23" name="Straight Connector 22"/>
          <p:cNvCxnSpPr>
            <a:endCxn id="7" idx="4"/>
          </p:cNvCxnSpPr>
          <p:nvPr/>
        </p:nvCxnSpPr>
        <p:spPr bwMode="auto">
          <a:xfrm flipV="1">
            <a:off x="846083" y="3420156"/>
            <a:ext cx="0" cy="150689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2" name="Straight Connector 3071"/>
          <p:cNvCxnSpPr>
            <a:stCxn id="12" idx="4"/>
          </p:cNvCxnSpPr>
          <p:nvPr/>
        </p:nvCxnSpPr>
        <p:spPr bwMode="auto">
          <a:xfrm>
            <a:off x="5848350" y="3420156"/>
            <a:ext cx="0" cy="92262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5" name="Straight Connector 3074"/>
          <p:cNvCxnSpPr>
            <a:stCxn id="10" idx="4"/>
            <a:endCxn id="19" idx="0"/>
          </p:cNvCxnSpPr>
          <p:nvPr/>
        </p:nvCxnSpPr>
        <p:spPr bwMode="auto">
          <a:xfrm>
            <a:off x="6715125" y="3420156"/>
            <a:ext cx="9525" cy="168524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82" name="Straight Connector 3081"/>
          <p:cNvCxnSpPr>
            <a:stCxn id="11" idx="4"/>
          </p:cNvCxnSpPr>
          <p:nvPr/>
        </p:nvCxnSpPr>
        <p:spPr bwMode="auto">
          <a:xfrm>
            <a:off x="7438696" y="3420156"/>
            <a:ext cx="38100" cy="9988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02" name="Left Brace 3101"/>
          <p:cNvSpPr/>
          <p:nvPr/>
        </p:nvSpPr>
        <p:spPr bwMode="auto">
          <a:xfrm rot="5400000">
            <a:off x="4242720" y="-415290"/>
            <a:ext cx="193478" cy="7002518"/>
          </a:xfrm>
          <a:prstGeom prst="leftBrace">
            <a:avLst>
              <a:gd name="adj1" fmla="val 8333"/>
              <a:gd name="adj2" fmla="val 90675"/>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3103" name="Left Brace 3102"/>
          <p:cNvSpPr/>
          <p:nvPr/>
        </p:nvSpPr>
        <p:spPr bwMode="auto">
          <a:xfrm rot="5400000">
            <a:off x="4215399" y="-442605"/>
            <a:ext cx="734220" cy="6516415"/>
          </a:xfrm>
          <a:custGeom>
            <a:avLst/>
            <a:gdLst>
              <a:gd name="connsiteX0" fmla="*/ 943658 w 943658"/>
              <a:gd name="connsiteY0" fmla="*/ 6316718 h 6316718"/>
              <a:gd name="connsiteX1" fmla="*/ 471829 w 943658"/>
              <a:gd name="connsiteY1" fmla="*/ 6238083 h 6316718"/>
              <a:gd name="connsiteX2" fmla="*/ 471829 w 943658"/>
              <a:gd name="connsiteY2" fmla="*/ 4736962 h 6316718"/>
              <a:gd name="connsiteX3" fmla="*/ 0 w 943658"/>
              <a:gd name="connsiteY3" fmla="*/ 4658327 h 6316718"/>
              <a:gd name="connsiteX4" fmla="*/ 471829 w 943658"/>
              <a:gd name="connsiteY4" fmla="*/ 4579692 h 6316718"/>
              <a:gd name="connsiteX5" fmla="*/ 471829 w 943658"/>
              <a:gd name="connsiteY5" fmla="*/ 78635 h 6316718"/>
              <a:gd name="connsiteX6" fmla="*/ 943658 w 943658"/>
              <a:gd name="connsiteY6" fmla="*/ 0 h 6316718"/>
              <a:gd name="connsiteX7" fmla="*/ 943658 w 943658"/>
              <a:gd name="connsiteY7" fmla="*/ 6316718 h 6316718"/>
              <a:gd name="connsiteX0" fmla="*/ 943658 w 943658"/>
              <a:gd name="connsiteY0" fmla="*/ 6316718 h 6316718"/>
              <a:gd name="connsiteX1" fmla="*/ 471829 w 943658"/>
              <a:gd name="connsiteY1" fmla="*/ 6238083 h 6316718"/>
              <a:gd name="connsiteX2" fmla="*/ 471829 w 943658"/>
              <a:gd name="connsiteY2" fmla="*/ 4736962 h 6316718"/>
              <a:gd name="connsiteX3" fmla="*/ 0 w 943658"/>
              <a:gd name="connsiteY3" fmla="*/ 4658327 h 6316718"/>
              <a:gd name="connsiteX4" fmla="*/ 471829 w 943658"/>
              <a:gd name="connsiteY4" fmla="*/ 4579692 h 6316718"/>
              <a:gd name="connsiteX5" fmla="*/ 471829 w 943658"/>
              <a:gd name="connsiteY5" fmla="*/ 78635 h 6316718"/>
              <a:gd name="connsiteX6" fmla="*/ 943658 w 943658"/>
              <a:gd name="connsiteY6" fmla="*/ 0 h 6316718"/>
              <a:gd name="connsiteX0" fmla="*/ 943658 w 943658"/>
              <a:gd name="connsiteY0" fmla="*/ 6316718 h 6316718"/>
              <a:gd name="connsiteX1" fmla="*/ 471829 w 943658"/>
              <a:gd name="connsiteY1" fmla="*/ 6238083 h 6316718"/>
              <a:gd name="connsiteX2" fmla="*/ 471829 w 943658"/>
              <a:gd name="connsiteY2" fmla="*/ 4736962 h 6316718"/>
              <a:gd name="connsiteX3" fmla="*/ 0 w 943658"/>
              <a:gd name="connsiteY3" fmla="*/ 4658327 h 6316718"/>
              <a:gd name="connsiteX4" fmla="*/ 471829 w 943658"/>
              <a:gd name="connsiteY4" fmla="*/ 4579692 h 6316718"/>
              <a:gd name="connsiteX5" fmla="*/ 471829 w 943658"/>
              <a:gd name="connsiteY5" fmla="*/ 78635 h 6316718"/>
              <a:gd name="connsiteX6" fmla="*/ 943658 w 943658"/>
              <a:gd name="connsiteY6" fmla="*/ 0 h 6316718"/>
              <a:gd name="connsiteX7" fmla="*/ 943658 w 943658"/>
              <a:gd name="connsiteY7" fmla="*/ 6316718 h 6316718"/>
              <a:gd name="connsiteX0" fmla="*/ 943658 w 943658"/>
              <a:gd name="connsiteY0" fmla="*/ 6316718 h 6316718"/>
              <a:gd name="connsiteX1" fmla="*/ 471829 w 943658"/>
              <a:gd name="connsiteY1" fmla="*/ 6238083 h 6316718"/>
              <a:gd name="connsiteX2" fmla="*/ 471829 w 943658"/>
              <a:gd name="connsiteY2" fmla="*/ 4736962 h 6316718"/>
              <a:gd name="connsiteX3" fmla="*/ 252248 w 943658"/>
              <a:gd name="connsiteY3" fmla="*/ 4658327 h 6316718"/>
              <a:gd name="connsiteX4" fmla="*/ 471829 w 943658"/>
              <a:gd name="connsiteY4" fmla="*/ 4579692 h 6316718"/>
              <a:gd name="connsiteX5" fmla="*/ 471829 w 943658"/>
              <a:gd name="connsiteY5" fmla="*/ 78635 h 6316718"/>
              <a:gd name="connsiteX6" fmla="*/ 943658 w 943658"/>
              <a:gd name="connsiteY6" fmla="*/ 0 h 6316718"/>
              <a:gd name="connsiteX0" fmla="*/ 943658 w 943658"/>
              <a:gd name="connsiteY0" fmla="*/ 6316718 h 6495394"/>
              <a:gd name="connsiteX1" fmla="*/ 471829 w 943658"/>
              <a:gd name="connsiteY1" fmla="*/ 6238083 h 6495394"/>
              <a:gd name="connsiteX2" fmla="*/ 471829 w 943658"/>
              <a:gd name="connsiteY2" fmla="*/ 4736962 h 6495394"/>
              <a:gd name="connsiteX3" fmla="*/ 0 w 943658"/>
              <a:gd name="connsiteY3" fmla="*/ 4658327 h 6495394"/>
              <a:gd name="connsiteX4" fmla="*/ 471829 w 943658"/>
              <a:gd name="connsiteY4" fmla="*/ 4579692 h 6495394"/>
              <a:gd name="connsiteX5" fmla="*/ 471829 w 943658"/>
              <a:gd name="connsiteY5" fmla="*/ 78635 h 6495394"/>
              <a:gd name="connsiteX6" fmla="*/ 943658 w 943658"/>
              <a:gd name="connsiteY6" fmla="*/ 0 h 6495394"/>
              <a:gd name="connsiteX7" fmla="*/ 943658 w 943658"/>
              <a:gd name="connsiteY7" fmla="*/ 6316718 h 6495394"/>
              <a:gd name="connsiteX0" fmla="*/ 659879 w 943658"/>
              <a:gd name="connsiteY0" fmla="*/ 6495394 h 6495394"/>
              <a:gd name="connsiteX1" fmla="*/ 471829 w 943658"/>
              <a:gd name="connsiteY1" fmla="*/ 6238083 h 6495394"/>
              <a:gd name="connsiteX2" fmla="*/ 471829 w 943658"/>
              <a:gd name="connsiteY2" fmla="*/ 4736962 h 6495394"/>
              <a:gd name="connsiteX3" fmla="*/ 252248 w 943658"/>
              <a:gd name="connsiteY3" fmla="*/ 4658327 h 6495394"/>
              <a:gd name="connsiteX4" fmla="*/ 471829 w 943658"/>
              <a:gd name="connsiteY4" fmla="*/ 4579692 h 6495394"/>
              <a:gd name="connsiteX5" fmla="*/ 471829 w 943658"/>
              <a:gd name="connsiteY5" fmla="*/ 78635 h 6495394"/>
              <a:gd name="connsiteX6" fmla="*/ 943658 w 943658"/>
              <a:gd name="connsiteY6" fmla="*/ 0 h 6495394"/>
              <a:gd name="connsiteX0" fmla="*/ 943658 w 943658"/>
              <a:gd name="connsiteY0" fmla="*/ 6316718 h 6495394"/>
              <a:gd name="connsiteX1" fmla="*/ 471829 w 943658"/>
              <a:gd name="connsiteY1" fmla="*/ 6238083 h 6495394"/>
              <a:gd name="connsiteX2" fmla="*/ 471829 w 943658"/>
              <a:gd name="connsiteY2" fmla="*/ 4736962 h 6495394"/>
              <a:gd name="connsiteX3" fmla="*/ 0 w 943658"/>
              <a:gd name="connsiteY3" fmla="*/ 4658327 h 6495394"/>
              <a:gd name="connsiteX4" fmla="*/ 471829 w 943658"/>
              <a:gd name="connsiteY4" fmla="*/ 4579692 h 6495394"/>
              <a:gd name="connsiteX5" fmla="*/ 471829 w 943658"/>
              <a:gd name="connsiteY5" fmla="*/ 78635 h 6495394"/>
              <a:gd name="connsiteX6" fmla="*/ 943658 w 943658"/>
              <a:gd name="connsiteY6" fmla="*/ 0 h 6495394"/>
              <a:gd name="connsiteX7" fmla="*/ 943658 w 943658"/>
              <a:gd name="connsiteY7" fmla="*/ 6316718 h 6495394"/>
              <a:gd name="connsiteX0" fmla="*/ 659879 w 943658"/>
              <a:gd name="connsiteY0" fmla="*/ 6495394 h 6495394"/>
              <a:gd name="connsiteX1" fmla="*/ 471829 w 943658"/>
              <a:gd name="connsiteY1" fmla="*/ 6238083 h 6495394"/>
              <a:gd name="connsiteX2" fmla="*/ 471829 w 943658"/>
              <a:gd name="connsiteY2" fmla="*/ 4736962 h 6495394"/>
              <a:gd name="connsiteX3" fmla="*/ 252248 w 943658"/>
              <a:gd name="connsiteY3" fmla="*/ 4658327 h 6495394"/>
              <a:gd name="connsiteX4" fmla="*/ 471829 w 943658"/>
              <a:gd name="connsiteY4" fmla="*/ 4579692 h 6495394"/>
              <a:gd name="connsiteX5" fmla="*/ 471829 w 943658"/>
              <a:gd name="connsiteY5" fmla="*/ 78635 h 6495394"/>
              <a:gd name="connsiteX6" fmla="*/ 817534 w 943658"/>
              <a:gd name="connsiteY6" fmla="*/ 0 h 6495394"/>
              <a:gd name="connsiteX0" fmla="*/ 943658 w 943658"/>
              <a:gd name="connsiteY0" fmla="*/ 6316718 h 6495394"/>
              <a:gd name="connsiteX1" fmla="*/ 471829 w 943658"/>
              <a:gd name="connsiteY1" fmla="*/ 6238083 h 6495394"/>
              <a:gd name="connsiteX2" fmla="*/ 471829 w 943658"/>
              <a:gd name="connsiteY2" fmla="*/ 4736962 h 6495394"/>
              <a:gd name="connsiteX3" fmla="*/ 0 w 943658"/>
              <a:gd name="connsiteY3" fmla="*/ 4658327 h 6495394"/>
              <a:gd name="connsiteX4" fmla="*/ 471829 w 943658"/>
              <a:gd name="connsiteY4" fmla="*/ 4579692 h 6495394"/>
              <a:gd name="connsiteX5" fmla="*/ 471829 w 943658"/>
              <a:gd name="connsiteY5" fmla="*/ 78635 h 6495394"/>
              <a:gd name="connsiteX6" fmla="*/ 943658 w 943658"/>
              <a:gd name="connsiteY6" fmla="*/ 0 h 6495394"/>
              <a:gd name="connsiteX7" fmla="*/ 943658 w 943658"/>
              <a:gd name="connsiteY7" fmla="*/ 6316718 h 6495394"/>
              <a:gd name="connsiteX0" fmla="*/ 659879 w 943658"/>
              <a:gd name="connsiteY0" fmla="*/ 6495394 h 6495394"/>
              <a:gd name="connsiteX1" fmla="*/ 471829 w 943658"/>
              <a:gd name="connsiteY1" fmla="*/ 5786138 h 6495394"/>
              <a:gd name="connsiteX2" fmla="*/ 471829 w 943658"/>
              <a:gd name="connsiteY2" fmla="*/ 4736962 h 6495394"/>
              <a:gd name="connsiteX3" fmla="*/ 252248 w 943658"/>
              <a:gd name="connsiteY3" fmla="*/ 4658327 h 6495394"/>
              <a:gd name="connsiteX4" fmla="*/ 471829 w 943658"/>
              <a:gd name="connsiteY4" fmla="*/ 4579692 h 6495394"/>
              <a:gd name="connsiteX5" fmla="*/ 471829 w 943658"/>
              <a:gd name="connsiteY5" fmla="*/ 78635 h 6495394"/>
              <a:gd name="connsiteX6" fmla="*/ 817534 w 943658"/>
              <a:gd name="connsiteY6" fmla="*/ 0 h 6495394"/>
              <a:gd name="connsiteX0" fmla="*/ 943658 w 943658"/>
              <a:gd name="connsiteY0" fmla="*/ 6316718 h 6516415"/>
              <a:gd name="connsiteX1" fmla="*/ 471829 w 943658"/>
              <a:gd name="connsiteY1" fmla="*/ 6238083 h 6516415"/>
              <a:gd name="connsiteX2" fmla="*/ 471829 w 943658"/>
              <a:gd name="connsiteY2" fmla="*/ 4736962 h 6516415"/>
              <a:gd name="connsiteX3" fmla="*/ 0 w 943658"/>
              <a:gd name="connsiteY3" fmla="*/ 4658327 h 6516415"/>
              <a:gd name="connsiteX4" fmla="*/ 471829 w 943658"/>
              <a:gd name="connsiteY4" fmla="*/ 4579692 h 6516415"/>
              <a:gd name="connsiteX5" fmla="*/ 471829 w 943658"/>
              <a:gd name="connsiteY5" fmla="*/ 78635 h 6516415"/>
              <a:gd name="connsiteX6" fmla="*/ 943658 w 943658"/>
              <a:gd name="connsiteY6" fmla="*/ 0 h 6516415"/>
              <a:gd name="connsiteX7" fmla="*/ 943658 w 943658"/>
              <a:gd name="connsiteY7" fmla="*/ 6316718 h 6516415"/>
              <a:gd name="connsiteX0" fmla="*/ 565286 w 943658"/>
              <a:gd name="connsiteY0" fmla="*/ 6516415 h 6516415"/>
              <a:gd name="connsiteX1" fmla="*/ 471829 w 943658"/>
              <a:gd name="connsiteY1" fmla="*/ 5786138 h 6516415"/>
              <a:gd name="connsiteX2" fmla="*/ 471829 w 943658"/>
              <a:gd name="connsiteY2" fmla="*/ 4736962 h 6516415"/>
              <a:gd name="connsiteX3" fmla="*/ 252248 w 943658"/>
              <a:gd name="connsiteY3" fmla="*/ 4658327 h 6516415"/>
              <a:gd name="connsiteX4" fmla="*/ 471829 w 943658"/>
              <a:gd name="connsiteY4" fmla="*/ 4579692 h 6516415"/>
              <a:gd name="connsiteX5" fmla="*/ 471829 w 943658"/>
              <a:gd name="connsiteY5" fmla="*/ 78635 h 6516415"/>
              <a:gd name="connsiteX6" fmla="*/ 817534 w 943658"/>
              <a:gd name="connsiteY6" fmla="*/ 0 h 6516415"/>
              <a:gd name="connsiteX0" fmla="*/ 943658 w 943658"/>
              <a:gd name="connsiteY0" fmla="*/ 6316718 h 6516415"/>
              <a:gd name="connsiteX1" fmla="*/ 471829 w 943658"/>
              <a:gd name="connsiteY1" fmla="*/ 6238083 h 6516415"/>
              <a:gd name="connsiteX2" fmla="*/ 471829 w 943658"/>
              <a:gd name="connsiteY2" fmla="*/ 4736962 h 6516415"/>
              <a:gd name="connsiteX3" fmla="*/ 0 w 943658"/>
              <a:gd name="connsiteY3" fmla="*/ 4658327 h 6516415"/>
              <a:gd name="connsiteX4" fmla="*/ 471829 w 943658"/>
              <a:gd name="connsiteY4" fmla="*/ 4579692 h 6516415"/>
              <a:gd name="connsiteX5" fmla="*/ 471829 w 943658"/>
              <a:gd name="connsiteY5" fmla="*/ 78635 h 6516415"/>
              <a:gd name="connsiteX6" fmla="*/ 943658 w 943658"/>
              <a:gd name="connsiteY6" fmla="*/ 0 h 6516415"/>
              <a:gd name="connsiteX7" fmla="*/ 943658 w 943658"/>
              <a:gd name="connsiteY7" fmla="*/ 6316718 h 6516415"/>
              <a:gd name="connsiteX0" fmla="*/ 565286 w 943658"/>
              <a:gd name="connsiteY0" fmla="*/ 6516415 h 6516415"/>
              <a:gd name="connsiteX1" fmla="*/ 377238 w 943658"/>
              <a:gd name="connsiteY1" fmla="*/ 4640510 h 6516415"/>
              <a:gd name="connsiteX2" fmla="*/ 471829 w 943658"/>
              <a:gd name="connsiteY2" fmla="*/ 4736962 h 6516415"/>
              <a:gd name="connsiteX3" fmla="*/ 252248 w 943658"/>
              <a:gd name="connsiteY3" fmla="*/ 4658327 h 6516415"/>
              <a:gd name="connsiteX4" fmla="*/ 471829 w 943658"/>
              <a:gd name="connsiteY4" fmla="*/ 4579692 h 6516415"/>
              <a:gd name="connsiteX5" fmla="*/ 471829 w 943658"/>
              <a:gd name="connsiteY5" fmla="*/ 78635 h 6516415"/>
              <a:gd name="connsiteX6" fmla="*/ 817534 w 943658"/>
              <a:gd name="connsiteY6" fmla="*/ 0 h 6516415"/>
              <a:gd name="connsiteX0" fmla="*/ 943658 w 943658"/>
              <a:gd name="connsiteY0" fmla="*/ 6316718 h 6516415"/>
              <a:gd name="connsiteX1" fmla="*/ 471829 w 943658"/>
              <a:gd name="connsiteY1" fmla="*/ 6238083 h 6516415"/>
              <a:gd name="connsiteX2" fmla="*/ 471829 w 943658"/>
              <a:gd name="connsiteY2" fmla="*/ 4736962 h 6516415"/>
              <a:gd name="connsiteX3" fmla="*/ 0 w 943658"/>
              <a:gd name="connsiteY3" fmla="*/ 4658327 h 6516415"/>
              <a:gd name="connsiteX4" fmla="*/ 471829 w 943658"/>
              <a:gd name="connsiteY4" fmla="*/ 4579692 h 6516415"/>
              <a:gd name="connsiteX5" fmla="*/ 471829 w 943658"/>
              <a:gd name="connsiteY5" fmla="*/ 78635 h 6516415"/>
              <a:gd name="connsiteX6" fmla="*/ 943658 w 943658"/>
              <a:gd name="connsiteY6" fmla="*/ 0 h 6516415"/>
              <a:gd name="connsiteX7" fmla="*/ 943658 w 943658"/>
              <a:gd name="connsiteY7" fmla="*/ 6316718 h 6516415"/>
              <a:gd name="connsiteX0" fmla="*/ 565286 w 943658"/>
              <a:gd name="connsiteY0" fmla="*/ 6516415 h 6516415"/>
              <a:gd name="connsiteX1" fmla="*/ 377238 w 943658"/>
              <a:gd name="connsiteY1" fmla="*/ 4640510 h 6516415"/>
              <a:gd name="connsiteX2" fmla="*/ 377238 w 943658"/>
              <a:gd name="connsiteY2" fmla="*/ 4663389 h 6516415"/>
              <a:gd name="connsiteX3" fmla="*/ 252248 w 943658"/>
              <a:gd name="connsiteY3" fmla="*/ 4658327 h 6516415"/>
              <a:gd name="connsiteX4" fmla="*/ 471829 w 943658"/>
              <a:gd name="connsiteY4" fmla="*/ 4579692 h 6516415"/>
              <a:gd name="connsiteX5" fmla="*/ 471829 w 943658"/>
              <a:gd name="connsiteY5" fmla="*/ 78635 h 6516415"/>
              <a:gd name="connsiteX6" fmla="*/ 817534 w 943658"/>
              <a:gd name="connsiteY6" fmla="*/ 0 h 6516415"/>
              <a:gd name="connsiteX0" fmla="*/ 722938 w 722938"/>
              <a:gd name="connsiteY0" fmla="*/ 6316718 h 6516415"/>
              <a:gd name="connsiteX1" fmla="*/ 251109 w 722938"/>
              <a:gd name="connsiteY1" fmla="*/ 6238083 h 6516415"/>
              <a:gd name="connsiteX2" fmla="*/ 251109 w 722938"/>
              <a:gd name="connsiteY2" fmla="*/ 4736962 h 6516415"/>
              <a:gd name="connsiteX3" fmla="*/ 0 w 722938"/>
              <a:gd name="connsiteY3" fmla="*/ 4553223 h 6516415"/>
              <a:gd name="connsiteX4" fmla="*/ 251109 w 722938"/>
              <a:gd name="connsiteY4" fmla="*/ 4579692 h 6516415"/>
              <a:gd name="connsiteX5" fmla="*/ 251109 w 722938"/>
              <a:gd name="connsiteY5" fmla="*/ 78635 h 6516415"/>
              <a:gd name="connsiteX6" fmla="*/ 722938 w 722938"/>
              <a:gd name="connsiteY6" fmla="*/ 0 h 6516415"/>
              <a:gd name="connsiteX7" fmla="*/ 722938 w 722938"/>
              <a:gd name="connsiteY7" fmla="*/ 6316718 h 6516415"/>
              <a:gd name="connsiteX0" fmla="*/ 344566 w 722938"/>
              <a:gd name="connsiteY0" fmla="*/ 6516415 h 6516415"/>
              <a:gd name="connsiteX1" fmla="*/ 156518 w 722938"/>
              <a:gd name="connsiteY1" fmla="*/ 4640510 h 6516415"/>
              <a:gd name="connsiteX2" fmla="*/ 156518 w 722938"/>
              <a:gd name="connsiteY2" fmla="*/ 4663389 h 6516415"/>
              <a:gd name="connsiteX3" fmla="*/ 31528 w 722938"/>
              <a:gd name="connsiteY3" fmla="*/ 4658327 h 6516415"/>
              <a:gd name="connsiteX4" fmla="*/ 251109 w 722938"/>
              <a:gd name="connsiteY4" fmla="*/ 4579692 h 6516415"/>
              <a:gd name="connsiteX5" fmla="*/ 251109 w 722938"/>
              <a:gd name="connsiteY5" fmla="*/ 78635 h 6516415"/>
              <a:gd name="connsiteX6" fmla="*/ 596814 w 722938"/>
              <a:gd name="connsiteY6" fmla="*/ 0 h 6516415"/>
              <a:gd name="connsiteX0" fmla="*/ 722938 w 722938"/>
              <a:gd name="connsiteY0" fmla="*/ 6316718 h 6516415"/>
              <a:gd name="connsiteX1" fmla="*/ 251109 w 722938"/>
              <a:gd name="connsiteY1" fmla="*/ 6238083 h 6516415"/>
              <a:gd name="connsiteX2" fmla="*/ 251109 w 722938"/>
              <a:gd name="connsiteY2" fmla="*/ 4736962 h 6516415"/>
              <a:gd name="connsiteX3" fmla="*/ 0 w 722938"/>
              <a:gd name="connsiteY3" fmla="*/ 4553223 h 6516415"/>
              <a:gd name="connsiteX4" fmla="*/ 251109 w 722938"/>
              <a:gd name="connsiteY4" fmla="*/ 4579692 h 6516415"/>
              <a:gd name="connsiteX5" fmla="*/ 251109 w 722938"/>
              <a:gd name="connsiteY5" fmla="*/ 78635 h 6516415"/>
              <a:gd name="connsiteX6" fmla="*/ 722938 w 722938"/>
              <a:gd name="connsiteY6" fmla="*/ 0 h 6516415"/>
              <a:gd name="connsiteX7" fmla="*/ 722938 w 722938"/>
              <a:gd name="connsiteY7" fmla="*/ 6316718 h 6516415"/>
              <a:gd name="connsiteX0" fmla="*/ 344566 w 722938"/>
              <a:gd name="connsiteY0" fmla="*/ 6516415 h 6516415"/>
              <a:gd name="connsiteX1" fmla="*/ 156518 w 722938"/>
              <a:gd name="connsiteY1" fmla="*/ 4640510 h 6516415"/>
              <a:gd name="connsiteX2" fmla="*/ 156518 w 722938"/>
              <a:gd name="connsiteY2" fmla="*/ 4663389 h 6516415"/>
              <a:gd name="connsiteX3" fmla="*/ 21020 w 722938"/>
              <a:gd name="connsiteY3" fmla="*/ 4553223 h 6516415"/>
              <a:gd name="connsiteX4" fmla="*/ 251109 w 722938"/>
              <a:gd name="connsiteY4" fmla="*/ 4579692 h 6516415"/>
              <a:gd name="connsiteX5" fmla="*/ 251109 w 722938"/>
              <a:gd name="connsiteY5" fmla="*/ 78635 h 6516415"/>
              <a:gd name="connsiteX6" fmla="*/ 596814 w 722938"/>
              <a:gd name="connsiteY6" fmla="*/ 0 h 6516415"/>
              <a:gd name="connsiteX0" fmla="*/ 722938 w 722938"/>
              <a:gd name="connsiteY0" fmla="*/ 6316718 h 6516415"/>
              <a:gd name="connsiteX1" fmla="*/ 251109 w 722938"/>
              <a:gd name="connsiteY1" fmla="*/ 6238083 h 6516415"/>
              <a:gd name="connsiteX2" fmla="*/ 251109 w 722938"/>
              <a:gd name="connsiteY2" fmla="*/ 4736962 h 6516415"/>
              <a:gd name="connsiteX3" fmla="*/ 0 w 722938"/>
              <a:gd name="connsiteY3" fmla="*/ 4553223 h 6516415"/>
              <a:gd name="connsiteX4" fmla="*/ 251109 w 722938"/>
              <a:gd name="connsiteY4" fmla="*/ 4579692 h 6516415"/>
              <a:gd name="connsiteX5" fmla="*/ 251109 w 722938"/>
              <a:gd name="connsiteY5" fmla="*/ 78635 h 6516415"/>
              <a:gd name="connsiteX6" fmla="*/ 722938 w 722938"/>
              <a:gd name="connsiteY6" fmla="*/ 0 h 6516415"/>
              <a:gd name="connsiteX7" fmla="*/ 722938 w 722938"/>
              <a:gd name="connsiteY7" fmla="*/ 6316718 h 6516415"/>
              <a:gd name="connsiteX0" fmla="*/ 344566 w 722938"/>
              <a:gd name="connsiteY0" fmla="*/ 6516415 h 6516415"/>
              <a:gd name="connsiteX1" fmla="*/ 156518 w 722938"/>
              <a:gd name="connsiteY1" fmla="*/ 4640510 h 6516415"/>
              <a:gd name="connsiteX2" fmla="*/ 156518 w 722938"/>
              <a:gd name="connsiteY2" fmla="*/ 4663389 h 6516415"/>
              <a:gd name="connsiteX3" fmla="*/ 21020 w 722938"/>
              <a:gd name="connsiteY3" fmla="*/ 4553223 h 6516415"/>
              <a:gd name="connsiteX4" fmla="*/ 251111 w 722938"/>
              <a:gd name="connsiteY4" fmla="*/ 4443058 h 6516415"/>
              <a:gd name="connsiteX5" fmla="*/ 251109 w 722938"/>
              <a:gd name="connsiteY5" fmla="*/ 78635 h 6516415"/>
              <a:gd name="connsiteX6" fmla="*/ 596814 w 722938"/>
              <a:gd name="connsiteY6" fmla="*/ 0 h 6516415"/>
              <a:gd name="connsiteX0" fmla="*/ 722938 w 722938"/>
              <a:gd name="connsiteY0" fmla="*/ 6316718 h 6516415"/>
              <a:gd name="connsiteX1" fmla="*/ 251109 w 722938"/>
              <a:gd name="connsiteY1" fmla="*/ 6238083 h 6516415"/>
              <a:gd name="connsiteX2" fmla="*/ 251109 w 722938"/>
              <a:gd name="connsiteY2" fmla="*/ 4736962 h 6516415"/>
              <a:gd name="connsiteX3" fmla="*/ 0 w 722938"/>
              <a:gd name="connsiteY3" fmla="*/ 4553223 h 6516415"/>
              <a:gd name="connsiteX4" fmla="*/ 251109 w 722938"/>
              <a:gd name="connsiteY4" fmla="*/ 4579692 h 6516415"/>
              <a:gd name="connsiteX5" fmla="*/ 251109 w 722938"/>
              <a:gd name="connsiteY5" fmla="*/ 78635 h 6516415"/>
              <a:gd name="connsiteX6" fmla="*/ 722938 w 722938"/>
              <a:gd name="connsiteY6" fmla="*/ 0 h 6516415"/>
              <a:gd name="connsiteX7" fmla="*/ 722938 w 722938"/>
              <a:gd name="connsiteY7" fmla="*/ 6316718 h 6516415"/>
              <a:gd name="connsiteX0" fmla="*/ 344566 w 722938"/>
              <a:gd name="connsiteY0" fmla="*/ 6516415 h 6516415"/>
              <a:gd name="connsiteX1" fmla="*/ 156518 w 722938"/>
              <a:gd name="connsiteY1" fmla="*/ 4640510 h 6516415"/>
              <a:gd name="connsiteX2" fmla="*/ 156520 w 722938"/>
              <a:gd name="connsiteY2" fmla="*/ 4589816 h 6516415"/>
              <a:gd name="connsiteX3" fmla="*/ 21020 w 722938"/>
              <a:gd name="connsiteY3" fmla="*/ 4553223 h 6516415"/>
              <a:gd name="connsiteX4" fmla="*/ 251111 w 722938"/>
              <a:gd name="connsiteY4" fmla="*/ 4443058 h 6516415"/>
              <a:gd name="connsiteX5" fmla="*/ 251109 w 722938"/>
              <a:gd name="connsiteY5" fmla="*/ 78635 h 6516415"/>
              <a:gd name="connsiteX6" fmla="*/ 596814 w 722938"/>
              <a:gd name="connsiteY6" fmla="*/ 0 h 6516415"/>
              <a:gd name="connsiteX0" fmla="*/ 722938 w 722938"/>
              <a:gd name="connsiteY0" fmla="*/ 6316718 h 6516415"/>
              <a:gd name="connsiteX1" fmla="*/ 251109 w 722938"/>
              <a:gd name="connsiteY1" fmla="*/ 6238083 h 6516415"/>
              <a:gd name="connsiteX2" fmla="*/ 251109 w 722938"/>
              <a:gd name="connsiteY2" fmla="*/ 4736962 h 6516415"/>
              <a:gd name="connsiteX3" fmla="*/ 0 w 722938"/>
              <a:gd name="connsiteY3" fmla="*/ 4553223 h 6516415"/>
              <a:gd name="connsiteX4" fmla="*/ 251109 w 722938"/>
              <a:gd name="connsiteY4" fmla="*/ 4579692 h 6516415"/>
              <a:gd name="connsiteX5" fmla="*/ 251109 w 722938"/>
              <a:gd name="connsiteY5" fmla="*/ 78635 h 6516415"/>
              <a:gd name="connsiteX6" fmla="*/ 722938 w 722938"/>
              <a:gd name="connsiteY6" fmla="*/ 0 h 6516415"/>
              <a:gd name="connsiteX7" fmla="*/ 722938 w 722938"/>
              <a:gd name="connsiteY7" fmla="*/ 6316718 h 6516415"/>
              <a:gd name="connsiteX0" fmla="*/ 344566 w 722938"/>
              <a:gd name="connsiteY0" fmla="*/ 6516415 h 6516415"/>
              <a:gd name="connsiteX1" fmla="*/ 156518 w 722938"/>
              <a:gd name="connsiteY1" fmla="*/ 4640510 h 6516415"/>
              <a:gd name="connsiteX2" fmla="*/ 156520 w 722938"/>
              <a:gd name="connsiteY2" fmla="*/ 4589816 h 6516415"/>
              <a:gd name="connsiteX3" fmla="*/ 21020 w 722938"/>
              <a:gd name="connsiteY3" fmla="*/ 4553223 h 6516415"/>
              <a:gd name="connsiteX4" fmla="*/ 240603 w 722938"/>
              <a:gd name="connsiteY4" fmla="*/ 4495609 h 6516415"/>
              <a:gd name="connsiteX5" fmla="*/ 251109 w 722938"/>
              <a:gd name="connsiteY5" fmla="*/ 78635 h 6516415"/>
              <a:gd name="connsiteX6" fmla="*/ 596814 w 722938"/>
              <a:gd name="connsiteY6" fmla="*/ 0 h 6516415"/>
              <a:gd name="connsiteX0" fmla="*/ 734220 w 734220"/>
              <a:gd name="connsiteY0" fmla="*/ 6316718 h 6516415"/>
              <a:gd name="connsiteX1" fmla="*/ 262391 w 734220"/>
              <a:gd name="connsiteY1" fmla="*/ 6238083 h 6516415"/>
              <a:gd name="connsiteX2" fmla="*/ 262391 w 734220"/>
              <a:gd name="connsiteY2" fmla="*/ 4736962 h 6516415"/>
              <a:gd name="connsiteX3" fmla="*/ 11282 w 734220"/>
              <a:gd name="connsiteY3" fmla="*/ 4553223 h 6516415"/>
              <a:gd name="connsiteX4" fmla="*/ 262391 w 734220"/>
              <a:gd name="connsiteY4" fmla="*/ 4579692 h 6516415"/>
              <a:gd name="connsiteX5" fmla="*/ 262391 w 734220"/>
              <a:gd name="connsiteY5" fmla="*/ 78635 h 6516415"/>
              <a:gd name="connsiteX6" fmla="*/ 734220 w 734220"/>
              <a:gd name="connsiteY6" fmla="*/ 0 h 6516415"/>
              <a:gd name="connsiteX7" fmla="*/ 734220 w 734220"/>
              <a:gd name="connsiteY7" fmla="*/ 6316718 h 6516415"/>
              <a:gd name="connsiteX0" fmla="*/ 355848 w 734220"/>
              <a:gd name="connsiteY0" fmla="*/ 6516415 h 6516415"/>
              <a:gd name="connsiteX1" fmla="*/ 167800 w 734220"/>
              <a:gd name="connsiteY1" fmla="*/ 4640510 h 6516415"/>
              <a:gd name="connsiteX2" fmla="*/ 167802 w 734220"/>
              <a:gd name="connsiteY2" fmla="*/ 4589816 h 6516415"/>
              <a:gd name="connsiteX3" fmla="*/ 773 w 734220"/>
              <a:gd name="connsiteY3" fmla="*/ 4532203 h 6516415"/>
              <a:gd name="connsiteX4" fmla="*/ 251885 w 734220"/>
              <a:gd name="connsiteY4" fmla="*/ 4495609 h 6516415"/>
              <a:gd name="connsiteX5" fmla="*/ 262391 w 734220"/>
              <a:gd name="connsiteY5" fmla="*/ 78635 h 6516415"/>
              <a:gd name="connsiteX6" fmla="*/ 608096 w 734220"/>
              <a:gd name="connsiteY6" fmla="*/ 0 h 651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220" h="6516415" stroke="0" extrusionOk="0">
                <a:moveTo>
                  <a:pt x="734220" y="6316718"/>
                </a:moveTo>
                <a:cubicBezTo>
                  <a:pt x="473636" y="6316718"/>
                  <a:pt x="262391" y="6281512"/>
                  <a:pt x="262391" y="6238083"/>
                </a:cubicBezTo>
                <a:lnTo>
                  <a:pt x="262391" y="4736962"/>
                </a:lnTo>
                <a:cubicBezTo>
                  <a:pt x="262391" y="4693533"/>
                  <a:pt x="271866" y="4553223"/>
                  <a:pt x="11282" y="4553223"/>
                </a:cubicBezTo>
                <a:cubicBezTo>
                  <a:pt x="271866" y="4553223"/>
                  <a:pt x="262391" y="4623121"/>
                  <a:pt x="262391" y="4579692"/>
                </a:cubicBezTo>
                <a:lnTo>
                  <a:pt x="262391" y="78635"/>
                </a:lnTo>
                <a:cubicBezTo>
                  <a:pt x="262391" y="35206"/>
                  <a:pt x="473636" y="0"/>
                  <a:pt x="734220" y="0"/>
                </a:cubicBezTo>
                <a:lnTo>
                  <a:pt x="734220" y="6316718"/>
                </a:lnTo>
                <a:close/>
              </a:path>
              <a:path w="734220" h="6516415" fill="none">
                <a:moveTo>
                  <a:pt x="355848" y="6516415"/>
                </a:moveTo>
                <a:cubicBezTo>
                  <a:pt x="95264" y="6516415"/>
                  <a:pt x="167800" y="4683939"/>
                  <a:pt x="167800" y="4640510"/>
                </a:cubicBezTo>
                <a:cubicBezTo>
                  <a:pt x="167801" y="4623612"/>
                  <a:pt x="167801" y="4606714"/>
                  <a:pt x="167802" y="4589816"/>
                </a:cubicBezTo>
                <a:cubicBezTo>
                  <a:pt x="167802" y="4546387"/>
                  <a:pt x="-13241" y="4547904"/>
                  <a:pt x="773" y="4532203"/>
                </a:cubicBezTo>
                <a:cubicBezTo>
                  <a:pt x="14787" y="4516502"/>
                  <a:pt x="251885" y="4539038"/>
                  <a:pt x="251885" y="4495609"/>
                </a:cubicBezTo>
                <a:cubicBezTo>
                  <a:pt x="251884" y="3040801"/>
                  <a:pt x="262392" y="1533443"/>
                  <a:pt x="262391" y="78635"/>
                </a:cubicBezTo>
                <a:cubicBezTo>
                  <a:pt x="262391" y="35206"/>
                  <a:pt x="347512" y="0"/>
                  <a:pt x="608096" y="0"/>
                </a:cubicBezTo>
              </a:path>
            </a:pathLst>
          </a:cu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3104" name="Left Brace 3103"/>
          <p:cNvSpPr/>
          <p:nvPr/>
        </p:nvSpPr>
        <p:spPr bwMode="auto">
          <a:xfrm rot="5400000">
            <a:off x="7102058" y="1881661"/>
            <a:ext cx="660140" cy="859224"/>
          </a:xfrm>
          <a:custGeom>
            <a:avLst/>
            <a:gdLst>
              <a:gd name="connsiteX0" fmla="*/ 660139 w 660139"/>
              <a:gd name="connsiteY0" fmla="*/ 838203 h 838203"/>
              <a:gd name="connsiteX1" fmla="*/ 330069 w 660139"/>
              <a:gd name="connsiteY1" fmla="*/ 783194 h 838203"/>
              <a:gd name="connsiteX2" fmla="*/ 330070 w 660139"/>
              <a:gd name="connsiteY2" fmla="*/ 474111 h 838203"/>
              <a:gd name="connsiteX3" fmla="*/ 0 w 660139"/>
              <a:gd name="connsiteY3" fmla="*/ 419102 h 838203"/>
              <a:gd name="connsiteX4" fmla="*/ 330070 w 660139"/>
              <a:gd name="connsiteY4" fmla="*/ 364093 h 838203"/>
              <a:gd name="connsiteX5" fmla="*/ 330070 w 660139"/>
              <a:gd name="connsiteY5" fmla="*/ 55009 h 838203"/>
              <a:gd name="connsiteX6" fmla="*/ 660140 w 660139"/>
              <a:gd name="connsiteY6" fmla="*/ 0 h 838203"/>
              <a:gd name="connsiteX7" fmla="*/ 660139 w 660139"/>
              <a:gd name="connsiteY7" fmla="*/ 838203 h 838203"/>
              <a:gd name="connsiteX0" fmla="*/ 660139 w 660139"/>
              <a:gd name="connsiteY0" fmla="*/ 838203 h 838203"/>
              <a:gd name="connsiteX1" fmla="*/ 330069 w 660139"/>
              <a:gd name="connsiteY1" fmla="*/ 783194 h 838203"/>
              <a:gd name="connsiteX2" fmla="*/ 330070 w 660139"/>
              <a:gd name="connsiteY2" fmla="*/ 474111 h 838203"/>
              <a:gd name="connsiteX3" fmla="*/ 0 w 660139"/>
              <a:gd name="connsiteY3" fmla="*/ 419102 h 838203"/>
              <a:gd name="connsiteX4" fmla="*/ 330070 w 660139"/>
              <a:gd name="connsiteY4" fmla="*/ 364093 h 838203"/>
              <a:gd name="connsiteX5" fmla="*/ 330070 w 660139"/>
              <a:gd name="connsiteY5" fmla="*/ 55009 h 838203"/>
              <a:gd name="connsiteX6" fmla="*/ 660140 w 660139"/>
              <a:gd name="connsiteY6" fmla="*/ 0 h 838203"/>
              <a:gd name="connsiteX0" fmla="*/ 660139 w 660140"/>
              <a:gd name="connsiteY0" fmla="*/ 859224 h 859224"/>
              <a:gd name="connsiteX1" fmla="*/ 330069 w 660140"/>
              <a:gd name="connsiteY1" fmla="*/ 804215 h 859224"/>
              <a:gd name="connsiteX2" fmla="*/ 330070 w 660140"/>
              <a:gd name="connsiteY2" fmla="*/ 495132 h 859224"/>
              <a:gd name="connsiteX3" fmla="*/ 0 w 660140"/>
              <a:gd name="connsiteY3" fmla="*/ 440123 h 859224"/>
              <a:gd name="connsiteX4" fmla="*/ 330070 w 660140"/>
              <a:gd name="connsiteY4" fmla="*/ 385114 h 859224"/>
              <a:gd name="connsiteX5" fmla="*/ 330070 w 660140"/>
              <a:gd name="connsiteY5" fmla="*/ 76030 h 859224"/>
              <a:gd name="connsiteX6" fmla="*/ 660140 w 660140"/>
              <a:gd name="connsiteY6" fmla="*/ 21021 h 859224"/>
              <a:gd name="connsiteX7" fmla="*/ 660139 w 660140"/>
              <a:gd name="connsiteY7" fmla="*/ 859224 h 859224"/>
              <a:gd name="connsiteX0" fmla="*/ 660139 w 660140"/>
              <a:gd name="connsiteY0" fmla="*/ 859224 h 859224"/>
              <a:gd name="connsiteX1" fmla="*/ 330069 w 660140"/>
              <a:gd name="connsiteY1" fmla="*/ 804215 h 859224"/>
              <a:gd name="connsiteX2" fmla="*/ 330070 w 660140"/>
              <a:gd name="connsiteY2" fmla="*/ 495132 h 859224"/>
              <a:gd name="connsiteX3" fmla="*/ 0 w 660140"/>
              <a:gd name="connsiteY3" fmla="*/ 440123 h 859224"/>
              <a:gd name="connsiteX4" fmla="*/ 330070 w 660140"/>
              <a:gd name="connsiteY4" fmla="*/ 385114 h 859224"/>
              <a:gd name="connsiteX5" fmla="*/ 330070 w 660140"/>
              <a:gd name="connsiteY5" fmla="*/ 76030 h 859224"/>
              <a:gd name="connsiteX6" fmla="*/ 660140 w 660140"/>
              <a:gd name="connsiteY6" fmla="*/ 0 h 859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140" h="859224" stroke="0" extrusionOk="0">
                <a:moveTo>
                  <a:pt x="660139" y="859224"/>
                </a:moveTo>
                <a:cubicBezTo>
                  <a:pt x="477846" y="859224"/>
                  <a:pt x="330069" y="834596"/>
                  <a:pt x="330069" y="804215"/>
                </a:cubicBezTo>
                <a:cubicBezTo>
                  <a:pt x="330069" y="701187"/>
                  <a:pt x="330070" y="598160"/>
                  <a:pt x="330070" y="495132"/>
                </a:cubicBezTo>
                <a:cubicBezTo>
                  <a:pt x="330070" y="464751"/>
                  <a:pt x="182293" y="440123"/>
                  <a:pt x="0" y="440123"/>
                </a:cubicBezTo>
                <a:cubicBezTo>
                  <a:pt x="182293" y="440123"/>
                  <a:pt x="330070" y="415495"/>
                  <a:pt x="330070" y="385114"/>
                </a:cubicBezTo>
                <a:lnTo>
                  <a:pt x="330070" y="76030"/>
                </a:lnTo>
                <a:cubicBezTo>
                  <a:pt x="330070" y="45649"/>
                  <a:pt x="477847" y="21021"/>
                  <a:pt x="660140" y="21021"/>
                </a:cubicBezTo>
                <a:cubicBezTo>
                  <a:pt x="660140" y="300422"/>
                  <a:pt x="660139" y="579823"/>
                  <a:pt x="660139" y="859224"/>
                </a:cubicBezTo>
                <a:close/>
              </a:path>
              <a:path w="660140" h="859224" fill="none">
                <a:moveTo>
                  <a:pt x="660139" y="859224"/>
                </a:moveTo>
                <a:cubicBezTo>
                  <a:pt x="477846" y="859224"/>
                  <a:pt x="330069" y="834596"/>
                  <a:pt x="330069" y="804215"/>
                </a:cubicBezTo>
                <a:cubicBezTo>
                  <a:pt x="330069" y="701187"/>
                  <a:pt x="330070" y="598160"/>
                  <a:pt x="330070" y="495132"/>
                </a:cubicBezTo>
                <a:cubicBezTo>
                  <a:pt x="330070" y="464751"/>
                  <a:pt x="182293" y="440123"/>
                  <a:pt x="0" y="440123"/>
                </a:cubicBezTo>
                <a:cubicBezTo>
                  <a:pt x="182293" y="440123"/>
                  <a:pt x="330070" y="415495"/>
                  <a:pt x="330070" y="385114"/>
                </a:cubicBezTo>
                <a:lnTo>
                  <a:pt x="330070" y="76030"/>
                </a:lnTo>
                <a:cubicBezTo>
                  <a:pt x="330070" y="45649"/>
                  <a:pt x="477847" y="0"/>
                  <a:pt x="660140" y="0"/>
                </a:cubicBezTo>
              </a:path>
            </a:pathLst>
          </a:cu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Tree>
    <p:extLst>
      <p:ext uri="{BB962C8B-B14F-4D97-AF65-F5344CB8AC3E}">
        <p14:creationId xmlns:p14="http://schemas.microsoft.com/office/powerpoint/2010/main" val="2133688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b="1" dirty="0" smtClean="0">
                <a:latin typeface="Arial" charset="0"/>
              </a:rPr>
              <a:t>PLANNING FOR THE FUTURE</a:t>
            </a:r>
          </a:p>
        </p:txBody>
      </p:sp>
      <p:sp>
        <p:nvSpPr>
          <p:cNvPr id="3075" name="Rectangle 3"/>
          <p:cNvSpPr>
            <a:spLocks noGrp="1" noChangeArrowheads="1"/>
          </p:cNvSpPr>
          <p:nvPr>
            <p:ph idx="1"/>
          </p:nvPr>
        </p:nvSpPr>
        <p:spPr>
          <a:xfrm>
            <a:off x="685800" y="1371600"/>
            <a:ext cx="7772400" cy="4495800"/>
          </a:xfrm>
        </p:spPr>
        <p:txBody>
          <a:bodyPr/>
          <a:lstStyle/>
          <a:p>
            <a:pPr eaLnBrk="1" hangingPunct="1">
              <a:lnSpc>
                <a:spcPct val="90000"/>
              </a:lnSpc>
              <a:spcBef>
                <a:spcPts val="0"/>
              </a:spcBef>
              <a:spcAft>
                <a:spcPts val="0"/>
              </a:spcAft>
            </a:pPr>
            <a:endParaRPr lang="en-US" b="1" dirty="0" smtClean="0">
              <a:latin typeface="Arial" charset="0"/>
            </a:endParaRPr>
          </a:p>
          <a:p>
            <a:pPr eaLnBrk="1" hangingPunct="1">
              <a:lnSpc>
                <a:spcPct val="90000"/>
              </a:lnSpc>
              <a:spcBef>
                <a:spcPts val="0"/>
              </a:spcBef>
              <a:spcAft>
                <a:spcPts val="0"/>
              </a:spcAft>
            </a:pPr>
            <a:endParaRPr lang="en-US" b="1" dirty="0">
              <a:latin typeface="Arial" charset="0"/>
            </a:endParaRPr>
          </a:p>
          <a:p>
            <a:pPr eaLnBrk="1" hangingPunct="1">
              <a:lnSpc>
                <a:spcPct val="90000"/>
              </a:lnSpc>
              <a:spcBef>
                <a:spcPts val="0"/>
              </a:spcBef>
              <a:spcAft>
                <a:spcPts val="0"/>
              </a:spcAft>
            </a:pPr>
            <a:r>
              <a:rPr lang="en-US" b="1" dirty="0" smtClean="0">
                <a:latin typeface="Arial" charset="0"/>
              </a:rPr>
              <a:t>As part of Efficiency Vermont’s Order of Appointment - required to file:</a:t>
            </a:r>
          </a:p>
          <a:p>
            <a:pPr lvl="1">
              <a:lnSpc>
                <a:spcPct val="90000"/>
              </a:lnSpc>
              <a:spcBef>
                <a:spcPts val="0"/>
              </a:spcBef>
              <a:spcAft>
                <a:spcPts val="0"/>
              </a:spcAft>
            </a:pPr>
            <a:endParaRPr lang="en-US" b="1" dirty="0" smtClean="0">
              <a:solidFill>
                <a:schemeClr val="tx1"/>
              </a:solidFill>
              <a:latin typeface="Times New Roman" pitchFamily="18" charset="0"/>
              <a:cs typeface="Times New Roman" pitchFamily="18" charset="0"/>
            </a:endParaRPr>
          </a:p>
          <a:p>
            <a:pPr lvl="1">
              <a:lnSpc>
                <a:spcPct val="90000"/>
              </a:lnSpc>
              <a:spcBef>
                <a:spcPts val="0"/>
              </a:spcBef>
              <a:spcAft>
                <a:spcPts val="0"/>
              </a:spcAft>
              <a:buFont typeface="Arial" pitchFamily="34" charset="0"/>
              <a:buChar char="•"/>
            </a:pPr>
            <a:r>
              <a:rPr lang="en-US" dirty="0" smtClean="0">
                <a:solidFill>
                  <a:schemeClr val="tx1"/>
                </a:solidFill>
                <a:latin typeface="Arial" pitchFamily="34" charset="0"/>
                <a:cs typeface="Arial" pitchFamily="34" charset="0"/>
              </a:rPr>
              <a:t>20 Year Demand Resources Plan (DRP) (scenarios)</a:t>
            </a:r>
          </a:p>
          <a:p>
            <a:pPr lvl="1">
              <a:lnSpc>
                <a:spcPct val="90000"/>
              </a:lnSpc>
              <a:spcBef>
                <a:spcPts val="0"/>
              </a:spcBef>
              <a:spcAft>
                <a:spcPts val="0"/>
              </a:spcAft>
              <a:buFont typeface="Arial" pitchFamily="34" charset="0"/>
              <a:buChar char="•"/>
            </a:pPr>
            <a:endParaRPr lang="en-US" dirty="0" smtClean="0">
              <a:solidFill>
                <a:schemeClr val="tx1"/>
              </a:solidFill>
              <a:latin typeface="Arial" pitchFamily="34" charset="0"/>
              <a:cs typeface="Arial" pitchFamily="34" charset="0"/>
            </a:endParaRPr>
          </a:p>
          <a:p>
            <a:pPr lvl="1">
              <a:lnSpc>
                <a:spcPct val="90000"/>
              </a:lnSpc>
              <a:spcBef>
                <a:spcPts val="0"/>
              </a:spcBef>
              <a:spcAft>
                <a:spcPts val="0"/>
              </a:spcAft>
              <a:buFont typeface="Arial" pitchFamily="34" charset="0"/>
              <a:buChar char="•"/>
            </a:pPr>
            <a:r>
              <a:rPr lang="en-US" dirty="0" smtClean="0">
                <a:solidFill>
                  <a:schemeClr val="tx1"/>
                </a:solidFill>
                <a:latin typeface="Arial" pitchFamily="34" charset="0"/>
                <a:cs typeface="Arial" pitchFamily="34" charset="0"/>
              </a:rPr>
              <a:t>3 Year </a:t>
            </a:r>
            <a:r>
              <a:rPr lang="en-US" dirty="0" smtClean="0">
                <a:latin typeface="Arial" pitchFamily="34" charset="0"/>
                <a:cs typeface="Arial" pitchFamily="34" charset="0"/>
              </a:rPr>
              <a:t>Performance Period (adopted budget)</a:t>
            </a:r>
          </a:p>
          <a:p>
            <a:pPr lvl="1">
              <a:lnSpc>
                <a:spcPct val="90000"/>
              </a:lnSpc>
              <a:spcBef>
                <a:spcPts val="0"/>
              </a:spcBef>
              <a:spcAft>
                <a:spcPts val="0"/>
              </a:spcAft>
              <a:buFont typeface="Arial" pitchFamily="34" charset="0"/>
              <a:buChar char="•"/>
            </a:pPr>
            <a:endParaRPr lang="en-US" dirty="0">
              <a:solidFill>
                <a:schemeClr val="tx1"/>
              </a:solidFill>
              <a:latin typeface="Arial" pitchFamily="34" charset="0"/>
              <a:cs typeface="Arial" pitchFamily="34" charset="0"/>
            </a:endParaRPr>
          </a:p>
          <a:p>
            <a:pPr lvl="1">
              <a:lnSpc>
                <a:spcPct val="90000"/>
              </a:lnSpc>
              <a:spcBef>
                <a:spcPts val="0"/>
              </a:spcBef>
              <a:spcAft>
                <a:spcPts val="0"/>
              </a:spcAft>
              <a:buFont typeface="Arial" pitchFamily="34" charset="0"/>
              <a:buChar char="•"/>
            </a:pPr>
            <a:r>
              <a:rPr lang="en-US" dirty="0" smtClean="0">
                <a:latin typeface="Arial" pitchFamily="34" charset="0"/>
                <a:cs typeface="Arial" pitchFamily="34" charset="0"/>
              </a:rPr>
              <a:t>10 Year Thermal (based on funding expectations)</a:t>
            </a:r>
            <a:endParaRPr lang="en-US" dirty="0" smtClean="0">
              <a:solidFill>
                <a:schemeClr val="tx1"/>
              </a:solidFill>
              <a:latin typeface="Arial" pitchFamily="34" charset="0"/>
              <a:cs typeface="Arial" pitchFamily="34" charset="0"/>
            </a:endParaRPr>
          </a:p>
          <a:p>
            <a:pPr lvl="1" eaLnBrk="1" hangingPunct="1">
              <a:lnSpc>
                <a:spcPct val="90000"/>
              </a:lnSpc>
            </a:pPr>
            <a:endParaRPr lang="en-US" b="1" dirty="0" smtClean="0">
              <a:latin typeface="Arial" charset="0"/>
            </a:endParaRPr>
          </a:p>
        </p:txBody>
      </p:sp>
    </p:spTree>
    <p:extLst>
      <p:ext uri="{BB962C8B-B14F-4D97-AF65-F5344CB8AC3E}">
        <p14:creationId xmlns:p14="http://schemas.microsoft.com/office/powerpoint/2010/main" val="3497998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EVT OUT OF OFFICE PPT_2012 (1)">
  <a:themeElements>
    <a:clrScheme name="EVT_Wide_2007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VT_Wide_2007_FINAL">
      <a:majorFont>
        <a:latin typeface="Interstate-Bold"/>
        <a:ea typeface=""/>
        <a:cs typeface=""/>
      </a:majorFont>
      <a:minorFont>
        <a:latin typeface="Interstate-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EVT_Wide_2007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VT_Wide_2007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VT_Wide_2007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VT_Wide_2007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VT_Wide_2007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VT_Wide_2007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VT_Wide_2007_FI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VT_Wide_2007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VT_Wide_2007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VT_Wide_2007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VT_Wide_2007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VT_Wide_2007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AD9BEBAB9CC747ABE41BB7C14D658A" ma:contentTypeVersion="1" ma:contentTypeDescription="Create a new document." ma:contentTypeScope="" ma:versionID="06727fcfaaae4568a95ae2a15e9d6d78">
  <xsd:schema xmlns:xsd="http://www.w3.org/2001/XMLSchema" xmlns:xs="http://www.w3.org/2001/XMLSchema" xmlns:p="http://schemas.microsoft.com/office/2006/metadata/properties" targetNamespace="http://schemas.microsoft.com/office/2006/metadata/properties" ma:root="true" ma:fieldsID="548922aa4dd4b508deb2d900d5c841c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Short 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0EAD6B-04AE-4396-BE8A-4A5D929E85E9}">
  <ds:schemaRefs>
    <ds:schemaRef ds:uri="http://schemas.microsoft.com/office/2006/metadata/longProperties"/>
  </ds:schemaRefs>
</ds:datastoreItem>
</file>

<file path=customXml/itemProps2.xml><?xml version="1.0" encoding="utf-8"?>
<ds:datastoreItem xmlns:ds="http://schemas.openxmlformats.org/officeDocument/2006/customXml" ds:itemID="{10341378-7210-40F2-9E26-CB19A18B8D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2103035-C64F-48DC-8FBE-AA7638D630CC}">
  <ds:schemaRefs>
    <ds:schemaRef ds:uri="http://schemas.microsoft.com/sharepoint/v3/contenttype/forms"/>
  </ds:schemaRefs>
</ds:datastoreItem>
</file>

<file path=customXml/itemProps4.xml><?xml version="1.0" encoding="utf-8"?>
<ds:datastoreItem xmlns:ds="http://schemas.openxmlformats.org/officeDocument/2006/customXml" ds:itemID="{D1470804-3E98-4F60-8E84-C7FEF102C59A}">
  <ds:schemaRefs>
    <ds:schemaRef ds:uri="http://schemas.openxmlformats.org/package/2006/metadata/core-properties"/>
    <ds:schemaRef ds:uri="http://schemas.microsoft.com/office/2006/documentManagement/types"/>
    <ds:schemaRef ds:uri="http://purl.org/dc/terms/"/>
    <ds:schemaRef ds:uri="http://purl.org/dc/dcmitype/"/>
    <ds:schemaRef ds:uri="http://purl.org/dc/elements/1.1/"/>
    <ds:schemaRef ds:uri="http://schemas.microsoft.com/office/infopath/2007/PartnerControls"/>
    <ds:schemaRef ds:uri="http://www.w3.org/XML/1998/namespac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EVT OUT OF OFFICE PPT_2012 (1)</Template>
  <TotalTime>4043</TotalTime>
  <Words>1894</Words>
  <Application>Microsoft Office PowerPoint</Application>
  <PresentationFormat>On-screen Show (4:3)</PresentationFormat>
  <Paragraphs>216</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EVT OUT OF OFFICE PPT_2012 (1)</vt:lpstr>
      <vt:lpstr>NEW APPROACHES   FROM AN OLD UTILITY </vt:lpstr>
      <vt:lpstr> </vt:lpstr>
      <vt:lpstr>HOW THIS CAN BE ADDRESSED?</vt:lpstr>
      <vt:lpstr>KEY THEMES</vt:lpstr>
      <vt:lpstr>EFFICIENCY VERMONT: OVERVIEW</vt:lpstr>
      <vt:lpstr>EFFICIENCY VERMONT: IMPACT</vt:lpstr>
      <vt:lpstr>EFFFICIENCY VERMONT: BUDGET</vt:lpstr>
      <vt:lpstr>EFFICIENCY VERMONT: EVOLUTION</vt:lpstr>
      <vt:lpstr>PLANNING FOR THE FUTURE</vt:lpstr>
      <vt:lpstr>PowerPoint Presentation</vt:lpstr>
      <vt:lpstr>MAXIMUM ACHIEVABLE OPPORTUNITIES</vt:lpstr>
      <vt:lpstr>MAXIMUM ACHIEVABLE SAVINGS</vt:lpstr>
      <vt:lpstr>SO WHAT HAVE WE CHANGED?</vt:lpstr>
      <vt:lpstr>RELATIONSHIPS = SAVINGS</vt:lpstr>
      <vt:lpstr>TRADITIONAL APPROACH</vt:lpstr>
      <vt:lpstr>INTERIM APPROACHES</vt:lpstr>
      <vt:lpstr>NEW APPROACHES</vt:lpstr>
      <vt:lpstr>IMPACT OF NEW APPROACHES </vt:lpstr>
      <vt:lpstr>IMPACT OF NEW APPROACHES</vt:lpstr>
      <vt:lpstr>NEW APPROACHES = MORE RISK </vt:lpstr>
      <vt:lpstr>CONCLUDING THOUGHTS</vt:lpstr>
      <vt:lpstr>QUESTIONS?</vt:lpstr>
    </vt:vector>
  </TitlesOfParts>
  <Company>VEIC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PERFORMANCE WITH ENERGY STAR®  VERMONT SPECIFIC RESEARCH</dc:title>
  <dc:creator>Kelly Lucci</dc:creator>
  <cp:lastModifiedBy>Kelly Lucci</cp:lastModifiedBy>
  <cp:revision>102</cp:revision>
  <cp:lastPrinted>2012-04-11T15:25:02Z</cp:lastPrinted>
  <dcterms:created xsi:type="dcterms:W3CDTF">2012-03-30T17:38:05Z</dcterms:created>
  <dcterms:modified xsi:type="dcterms:W3CDTF">2012-04-12T19:45:24Z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27900.0000000000</vt:lpwstr>
  </property>
  <property fmtid="{D5CDD505-2E9C-101B-9397-08002B2CF9AE}" pid="3" name="ContentType">
    <vt:lpwstr>Document</vt:lpwstr>
  </property>
  <property fmtid="{D5CDD505-2E9C-101B-9397-08002B2CF9AE}" pid="4" name="Short Description">
    <vt:lpwstr>A COMPETITIVE AND PROVEN  RESOURCE TO MEET  VERMONT’ S ELECTRIC NEEDS</vt:lpwstr>
  </property>
  <property fmtid="{D5CDD505-2E9C-101B-9397-08002B2CF9AE}" pid="5" name="ContentTypeId">
    <vt:lpwstr>0x01010043AD9BEBAB9CC747ABE41BB7C14D658A</vt:lpwstr>
  </property>
</Properties>
</file>